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</p:sldIdLst>
  <p:sldSz cx="12192000" cy="6858000"/>
  <p:notesSz cx="6858000" cy="9144000"/>
  <p:defaultTextStyle>
    <a:defPPr>
      <a:defRPr lang="da-DK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llemlayout 2 - Marker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000" autoAdjust="0"/>
    <p:restoredTop sz="94660" autoAdjust="0"/>
  </p:normalViewPr>
  <p:slideViewPr>
    <p:cSldViewPr snapToGrid="0">
      <p:cViewPr>
        <p:scale>
          <a:sx n="82" d="100"/>
          <a:sy n="82" d="100"/>
        </p:scale>
        <p:origin x="1422" y="1032"/>
      </p:cViewPr>
      <p:guideLst/>
    </p:cSldViewPr>
  </p:slideViewPr>
  <p:outlineViewPr>
    <p:cViewPr>
      <p:scale>
        <a:sx n="33" d="100"/>
        <a:sy n="33" d="100"/>
      </p:scale>
      <p:origin x="0" y="-7914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3654"/>
    </p:cViewPr>
  </p:sorterViewPr>
  <p:notesViewPr>
    <p:cSldViewPr snapToGrid="0">
      <p:cViewPr varScale="1">
        <p:scale>
          <a:sx n="75" d="100"/>
          <a:sy n="75" d="100"/>
        </p:scale>
        <p:origin x="2442" y="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sidehoved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a-DK"/>
          </a:p>
        </p:txBody>
      </p:sp>
      <p:sp>
        <p:nvSpPr>
          <p:cNvPr id="3" name="Pladsholder til dato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F484FE3-61B7-454B-A592-8EC8F2F151B2}" type="datetimeFigureOut">
              <a:rPr lang="da-DK" smtClean="0"/>
              <a:t>27-08-2020</a:t>
            </a:fld>
            <a:endParaRPr lang="da-DK"/>
          </a:p>
        </p:txBody>
      </p:sp>
      <p:sp>
        <p:nvSpPr>
          <p:cNvPr id="4" name="Pladsholder til slidebillede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a-DK"/>
          </a:p>
        </p:txBody>
      </p:sp>
      <p:sp>
        <p:nvSpPr>
          <p:cNvPr id="5" name="Pladsholder til no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a-DK" smtClean="0"/>
              <a:t>Rediger typografien i masterens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a-DK"/>
          </a:p>
        </p:txBody>
      </p:sp>
      <p:sp>
        <p:nvSpPr>
          <p:cNvPr id="7" name="Pladsholder til slide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63CEBAC-4C75-4F84-867C-9794980F1C0C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5515767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slidebille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dsholder til no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da-DK" dirty="0"/>
          </a:p>
        </p:txBody>
      </p:sp>
      <p:sp>
        <p:nvSpPr>
          <p:cNvPr id="4" name="Pladsholder til sli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0DE316D-172D-4215-9590-168A881FA42B}" type="slidenum">
              <a:rPr lang="da-DK" smtClean="0"/>
              <a:pPr>
                <a:defRPr/>
              </a:pPr>
              <a:t>1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4102675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slidebille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dsholder til no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a-DK" dirty="0"/>
          </a:p>
        </p:txBody>
      </p:sp>
      <p:sp>
        <p:nvSpPr>
          <p:cNvPr id="4" name="Pladsholder til sli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0DE316D-172D-4215-9590-168A881FA42B}" type="slidenum">
              <a:rPr lang="da-DK" smtClean="0"/>
              <a:pPr>
                <a:defRPr/>
              </a:pPr>
              <a:t>10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12193192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slidebille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dsholder til no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da-DK" b="0" baseline="0" dirty="0" smtClean="0">
              <a:sym typeface="Wingdings" panose="05000000000000000000" pitchFamily="2" charset="2"/>
            </a:endParaRPr>
          </a:p>
        </p:txBody>
      </p:sp>
      <p:sp>
        <p:nvSpPr>
          <p:cNvPr id="4" name="Pladsholder til sli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0DE316D-172D-4215-9590-168A881FA42B}" type="slidenum">
              <a:rPr lang="da-DK" smtClean="0"/>
              <a:pPr>
                <a:defRPr/>
              </a:pPr>
              <a:t>11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71709682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slidebille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dsholder til no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da-DK" baseline="0" dirty="0">
              <a:sym typeface="Wingdings" panose="05000000000000000000" pitchFamily="2" charset="2"/>
            </a:endParaRPr>
          </a:p>
        </p:txBody>
      </p:sp>
      <p:sp>
        <p:nvSpPr>
          <p:cNvPr id="4" name="Pladsholder til sli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0DE316D-172D-4215-9590-168A881FA42B}" type="slidenum">
              <a:rPr lang="da-DK" smtClean="0"/>
              <a:pPr>
                <a:defRPr/>
              </a:pPr>
              <a:t>12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17350527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slidebille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dsholder til no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da-DK" dirty="0"/>
          </a:p>
        </p:txBody>
      </p:sp>
      <p:sp>
        <p:nvSpPr>
          <p:cNvPr id="4" name="Pladsholder til sli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0DE316D-172D-4215-9590-168A881FA42B}" type="slidenum">
              <a:rPr lang="da-DK" smtClean="0"/>
              <a:pPr>
                <a:defRPr/>
              </a:pPr>
              <a:t>13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61688978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slidebille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dsholder til no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da-DK" dirty="0"/>
          </a:p>
        </p:txBody>
      </p:sp>
      <p:sp>
        <p:nvSpPr>
          <p:cNvPr id="4" name="Pladsholder til sli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0DE316D-172D-4215-9590-168A881FA42B}" type="slidenum">
              <a:rPr lang="da-DK" smtClean="0"/>
              <a:pPr>
                <a:defRPr/>
              </a:pPr>
              <a:t>14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43729881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slidebille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dsholder til no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a-DK" dirty="0"/>
          </a:p>
        </p:txBody>
      </p:sp>
      <p:sp>
        <p:nvSpPr>
          <p:cNvPr id="4" name="Pladsholder til sli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0DE316D-172D-4215-9590-168A881FA42B}" type="slidenum">
              <a:rPr lang="da-DK" smtClean="0"/>
              <a:pPr>
                <a:defRPr/>
              </a:pPr>
              <a:t>15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93002669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slidebille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dsholder til no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4" name="Pladsholder til sli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0DE316D-172D-4215-9590-168A881FA42B}" type="slidenum">
              <a:rPr lang="da-DK" smtClean="0"/>
              <a:pPr>
                <a:defRPr/>
              </a:pPr>
              <a:t>16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12631567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Pladsholder til slidebillede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435" name="Pladsholder til not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da-DK" baseline="0" dirty="0" smtClean="0">
              <a:sym typeface="Wingdings" panose="05000000000000000000" pitchFamily="2" charset="2"/>
            </a:endParaRPr>
          </a:p>
        </p:txBody>
      </p:sp>
      <p:sp>
        <p:nvSpPr>
          <p:cNvPr id="18436" name="Pladsholder til slidenumm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37081" indent="-283493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33970" indent="-226794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587558" indent="-226794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41147" indent="-226794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494735" indent="-226794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48323" indent="-226794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01911" indent="-226794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55499" indent="-226794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7B1FB4CB-09DF-45B1-A9EF-A32AFFD052F7}" type="slidenum">
              <a:rPr lang="da-DK" altLang="da-DK" sz="1200"/>
              <a:pPr/>
              <a:t>2</a:t>
            </a:fld>
            <a:endParaRPr lang="da-DK" altLang="da-DK" sz="1200"/>
          </a:p>
        </p:txBody>
      </p:sp>
    </p:spTree>
    <p:extLst>
      <p:ext uri="{BB962C8B-B14F-4D97-AF65-F5344CB8AC3E}">
        <p14:creationId xmlns:p14="http://schemas.microsoft.com/office/powerpoint/2010/main" val="98017530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slidebille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dsholder til no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a-DK" dirty="0"/>
          </a:p>
        </p:txBody>
      </p:sp>
      <p:sp>
        <p:nvSpPr>
          <p:cNvPr id="4" name="Pladsholder til sli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0DE316D-172D-4215-9590-168A881FA42B}" type="slidenum">
              <a:rPr lang="da-DK" smtClean="0"/>
              <a:pPr>
                <a:defRPr/>
              </a:pPr>
              <a:t>3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03551171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slidebille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dsholder til no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a-DK" dirty="0"/>
          </a:p>
        </p:txBody>
      </p:sp>
      <p:sp>
        <p:nvSpPr>
          <p:cNvPr id="4" name="Pladsholder til sli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0DE316D-172D-4215-9590-168A881FA42B}" type="slidenum">
              <a:rPr lang="da-DK" smtClean="0"/>
              <a:pPr>
                <a:defRPr/>
              </a:pPr>
              <a:t>4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55251035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slidebille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dsholder til no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4" name="Pladsholder til sli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0DE316D-172D-4215-9590-168A881FA42B}" type="slidenum">
              <a:rPr lang="da-DK" smtClean="0"/>
              <a:pPr>
                <a:defRPr/>
              </a:pPr>
              <a:t>5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28847423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Pladsholder til slidebillede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2531" name="Pladsholder til not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da-DK" altLang="da-DK" dirty="0"/>
          </a:p>
        </p:txBody>
      </p:sp>
      <p:sp>
        <p:nvSpPr>
          <p:cNvPr id="22532" name="Pladsholder til slidenumm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37081" indent="-283493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33970" indent="-226794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587558" indent="-226794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41147" indent="-226794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494735" indent="-226794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48323" indent="-226794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01911" indent="-226794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55499" indent="-226794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F5BC0DE9-0364-44D9-87D3-CE6AF51C719F}" type="slidenum">
              <a:rPr lang="da-DK" altLang="da-DK" sz="1200"/>
              <a:pPr/>
              <a:t>6</a:t>
            </a:fld>
            <a:endParaRPr lang="da-DK" altLang="da-DK" sz="1200"/>
          </a:p>
        </p:txBody>
      </p:sp>
    </p:spTree>
    <p:extLst>
      <p:ext uri="{BB962C8B-B14F-4D97-AF65-F5344CB8AC3E}">
        <p14:creationId xmlns:p14="http://schemas.microsoft.com/office/powerpoint/2010/main" val="355574065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slidebille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dsholder til no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a-DK" dirty="0"/>
          </a:p>
        </p:txBody>
      </p:sp>
      <p:sp>
        <p:nvSpPr>
          <p:cNvPr id="4" name="Pladsholder til sli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0DE316D-172D-4215-9590-168A881FA42B}" type="slidenum">
              <a:rPr lang="da-DK" smtClean="0"/>
              <a:pPr>
                <a:defRPr/>
              </a:pPr>
              <a:t>7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54584896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slidebille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dsholder til no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a-DK" dirty="0"/>
          </a:p>
        </p:txBody>
      </p:sp>
      <p:sp>
        <p:nvSpPr>
          <p:cNvPr id="4" name="Pladsholder til sli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0DE316D-172D-4215-9590-168A881FA42B}" type="slidenum">
              <a:rPr lang="da-DK" smtClean="0"/>
              <a:pPr>
                <a:defRPr/>
              </a:pPr>
              <a:t>8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92548407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slidebille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dsholder til no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a-DK" dirty="0"/>
          </a:p>
        </p:txBody>
      </p:sp>
      <p:sp>
        <p:nvSpPr>
          <p:cNvPr id="4" name="Pladsholder til sli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0DE316D-172D-4215-9590-168A881FA42B}" type="slidenum">
              <a:rPr lang="da-DK" smtClean="0"/>
              <a:pPr>
                <a:defRPr/>
              </a:pPr>
              <a:t>9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4386588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a-DK" smtClean="0"/>
              <a:t>Klik for at redigere i master</a:t>
            </a:r>
            <a:endParaRPr lang="da-DK"/>
          </a:p>
        </p:txBody>
      </p:sp>
      <p:sp>
        <p:nvSpPr>
          <p:cNvPr id="3" name="Undertitel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a-DK" smtClean="0"/>
              <a:t>Klik for at redigere undertiteltypografien i masteren</a:t>
            </a:r>
            <a:endParaRPr lang="da-DK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A1BB13-91D0-4D57-A7C1-4FBD7D7C7C10}" type="datetimeFigureOut">
              <a:rPr lang="da-DK" smtClean="0"/>
              <a:t>27-08-2020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slide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B98538-F191-4935-AD14-DF2A4070A5EC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8430652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og lodret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Klik for at redigere i master</a:t>
            </a:r>
            <a:endParaRPr lang="da-DK"/>
          </a:p>
        </p:txBody>
      </p:sp>
      <p:sp>
        <p:nvSpPr>
          <p:cNvPr id="3" name="Pladsholder til lodret tite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a-DK" smtClean="0"/>
              <a:t>Rediger typografien i masterens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A1BB13-91D0-4D57-A7C1-4FBD7D7C7C10}" type="datetimeFigureOut">
              <a:rPr lang="da-DK" smtClean="0"/>
              <a:t>27-08-2020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slide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B98538-F191-4935-AD14-DF2A4070A5EC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8329246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et titel og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ret tite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a-DK" smtClean="0"/>
              <a:t>Klik for at redigere i master</a:t>
            </a:r>
            <a:endParaRPr lang="da-DK"/>
          </a:p>
        </p:txBody>
      </p:sp>
      <p:sp>
        <p:nvSpPr>
          <p:cNvPr id="3" name="Pladsholder til lodret tite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a-DK" smtClean="0"/>
              <a:t>Rediger typografien i masterens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A1BB13-91D0-4D57-A7C1-4FBD7D7C7C10}" type="datetimeFigureOut">
              <a:rPr lang="da-DK" smtClean="0"/>
              <a:t>27-08-2020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slide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B98538-F191-4935-AD14-DF2A4070A5EC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40130663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og indholdsobje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Klik for at redigere i master</a:t>
            </a:r>
            <a:endParaRPr lang="da-DK"/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a-DK" smtClean="0"/>
              <a:t>Rediger typografien i masterens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A1BB13-91D0-4D57-A7C1-4FBD7D7C7C10}" type="datetimeFigureOut">
              <a:rPr lang="da-DK" smtClean="0"/>
              <a:t>27-08-2020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slide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B98538-F191-4935-AD14-DF2A4070A5EC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3020807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fsnitsoversk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a-DK" smtClean="0"/>
              <a:t>Klik for at redigere i master</a:t>
            </a:r>
            <a:endParaRPr lang="da-DK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a-DK" smtClean="0"/>
              <a:t>Rediger typografien i masterens</a:t>
            </a:r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A1BB13-91D0-4D57-A7C1-4FBD7D7C7C10}" type="datetimeFigureOut">
              <a:rPr lang="da-DK" smtClean="0"/>
              <a:t>27-08-2020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slide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B98538-F191-4935-AD14-DF2A4070A5EC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40643630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dholdsobjek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Klik for at redigere i master</a:t>
            </a:r>
            <a:endParaRPr lang="da-DK"/>
          </a:p>
        </p:txBody>
      </p:sp>
      <p:sp>
        <p:nvSpPr>
          <p:cNvPr id="3" name="Pladsholder til indhold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a-DK" smtClean="0"/>
              <a:t>Rediger typografien i masterens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4" name="Pladsholder til indhold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a-DK" smtClean="0"/>
              <a:t>Rediger typografien i masterens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5" name="Pladsholder til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A1BB13-91D0-4D57-A7C1-4FBD7D7C7C10}" type="datetimeFigureOut">
              <a:rPr lang="da-DK" smtClean="0"/>
              <a:t>27-08-2020</a:t>
            </a:fld>
            <a:endParaRPr lang="da-DK"/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Pladsholder til slide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B98538-F191-4935-AD14-DF2A4070A5EC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4550334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Sammenlig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a-DK" smtClean="0"/>
              <a:t>Klik for at redigere i master</a:t>
            </a:r>
            <a:endParaRPr lang="da-DK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 smtClean="0"/>
              <a:t>Rediger typografien i masterens</a:t>
            </a:r>
          </a:p>
        </p:txBody>
      </p:sp>
      <p:sp>
        <p:nvSpPr>
          <p:cNvPr id="4" name="Pladsholder til indhold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a-DK" smtClean="0"/>
              <a:t>Rediger typografien i masterens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5" name="Pladsholder til tekst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 smtClean="0"/>
              <a:t>Rediger typografien i masterens</a:t>
            </a:r>
          </a:p>
        </p:txBody>
      </p:sp>
      <p:sp>
        <p:nvSpPr>
          <p:cNvPr id="6" name="Pladsholder til indhold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a-DK" smtClean="0"/>
              <a:t>Rediger typografien i masterens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7" name="Pladsholder til dato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A1BB13-91D0-4D57-A7C1-4FBD7D7C7C10}" type="datetimeFigureOut">
              <a:rPr lang="da-DK" smtClean="0"/>
              <a:t>27-08-2020</a:t>
            </a:fld>
            <a:endParaRPr lang="da-DK"/>
          </a:p>
        </p:txBody>
      </p:sp>
      <p:sp>
        <p:nvSpPr>
          <p:cNvPr id="8" name="Pladsholder til sidefod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9" name="Pladsholder til slide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B98538-F191-4935-AD14-DF2A4070A5EC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4937986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Ku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Klik for at redigere i master</a:t>
            </a:r>
            <a:endParaRPr lang="da-DK"/>
          </a:p>
        </p:txBody>
      </p:sp>
      <p:sp>
        <p:nvSpPr>
          <p:cNvPr id="3" name="Pladsholder til dato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A1BB13-91D0-4D57-A7C1-4FBD7D7C7C10}" type="datetimeFigureOut">
              <a:rPr lang="da-DK" smtClean="0"/>
              <a:t>27-08-2020</a:t>
            </a:fld>
            <a:endParaRPr lang="da-DK"/>
          </a:p>
        </p:txBody>
      </p:sp>
      <p:sp>
        <p:nvSpPr>
          <p:cNvPr id="4" name="Pladsholder til sidefod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5" name="Pladsholder til slide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B98538-F191-4935-AD14-DF2A4070A5EC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8319188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ato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A1BB13-91D0-4D57-A7C1-4FBD7D7C7C10}" type="datetimeFigureOut">
              <a:rPr lang="da-DK" smtClean="0"/>
              <a:t>27-08-2020</a:t>
            </a:fld>
            <a:endParaRPr lang="da-DK"/>
          </a:p>
        </p:txBody>
      </p:sp>
      <p:sp>
        <p:nvSpPr>
          <p:cNvPr id="3" name="Pladsholder til sidefod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4" name="Pladsholder til slide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B98538-F191-4935-AD14-DF2A4070A5EC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42253710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dhold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a-DK" smtClean="0"/>
              <a:t>Klik for at redigere i master</a:t>
            </a:r>
            <a:endParaRPr lang="da-DK"/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a-DK" smtClean="0"/>
              <a:t>Rediger typografien i masterens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4" name="Pladsholder til tekst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a-DK" smtClean="0"/>
              <a:t>Rediger typografien i masterens</a:t>
            </a:r>
          </a:p>
        </p:txBody>
      </p:sp>
      <p:sp>
        <p:nvSpPr>
          <p:cNvPr id="5" name="Pladsholder til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A1BB13-91D0-4D57-A7C1-4FBD7D7C7C10}" type="datetimeFigureOut">
              <a:rPr lang="da-DK" smtClean="0"/>
              <a:t>27-08-2020</a:t>
            </a:fld>
            <a:endParaRPr lang="da-DK"/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Pladsholder til slide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B98538-F191-4935-AD14-DF2A4070A5EC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8343532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lede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a-DK" smtClean="0"/>
              <a:t>Klik for at redigere i master</a:t>
            </a:r>
            <a:endParaRPr lang="da-DK"/>
          </a:p>
        </p:txBody>
      </p:sp>
      <p:sp>
        <p:nvSpPr>
          <p:cNvPr id="3" name="Pladsholder til billede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a-DK"/>
          </a:p>
        </p:txBody>
      </p:sp>
      <p:sp>
        <p:nvSpPr>
          <p:cNvPr id="4" name="Pladsholder til tekst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a-DK" smtClean="0"/>
              <a:t>Rediger typografien i masterens</a:t>
            </a:r>
          </a:p>
        </p:txBody>
      </p:sp>
      <p:sp>
        <p:nvSpPr>
          <p:cNvPr id="5" name="Pladsholder til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A1BB13-91D0-4D57-A7C1-4FBD7D7C7C10}" type="datetimeFigureOut">
              <a:rPr lang="da-DK" smtClean="0"/>
              <a:t>27-08-2020</a:t>
            </a:fld>
            <a:endParaRPr lang="da-DK"/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Pladsholder til slide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B98538-F191-4935-AD14-DF2A4070A5EC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3070921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titel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a-DK" smtClean="0"/>
              <a:t>Klik for at redigere i master</a:t>
            </a:r>
            <a:endParaRPr lang="da-DK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a-DK" smtClean="0"/>
              <a:t>Rediger typografien i masterens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6A1BB13-91D0-4D57-A7C1-4FBD7D7C7C10}" type="datetimeFigureOut">
              <a:rPr lang="da-DK" smtClean="0"/>
              <a:t>27-08-2020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a-DK"/>
          </a:p>
        </p:txBody>
      </p:sp>
      <p:sp>
        <p:nvSpPr>
          <p:cNvPr id="6" name="Pladsholder til slidenumm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CB98538-F191-4935-AD14-DF2A4070A5EC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42134987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a-DK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bibliotek.dk/" TargetMode="Externa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www.holstebrobibliotej.dk/" TargetMode="External"/><Relationship Id="rId4" Type="http://schemas.openxmlformats.org/officeDocument/2006/relationships/hyperlink" Target="https://www.holstebrobibliotek.dk/e-materialer/science-context" TargetMode="Externa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forskningsdatabasen.dk/da" TargetMode="External"/><Relationship Id="rId7" Type="http://schemas.openxmlformats.org/officeDocument/2006/relationships/hyperlink" Target="https://www.tandfonline.com/openaccess/openjournals" TargetMode="Externa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elsevier.com/open-access/open-access-journals" TargetMode="External"/><Relationship Id="rId5" Type="http://schemas.openxmlformats.org/officeDocument/2006/relationships/hyperlink" Target="https://www.springeropen.com/journals" TargetMode="External"/><Relationship Id="rId4" Type="http://schemas.openxmlformats.org/officeDocument/2006/relationships/hyperlink" Target="https://core.ac.uk/" TargetMode="Externa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biblioteksvagten.dk/" TargetMode="Externa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lex.dk/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tandfonline.com/doi/ref/10.1080/87559120802458099?scroll=top" TargetMode="Externa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hyperlink" Target="https://scholar.google.com/scholar?cites=15136122665833908884&amp;as_sdt=2005&amp;sciodt=0,5&amp;hl=da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a-DK" dirty="0" smtClean="0">
                <a:latin typeface="Tw Cen MT Condensed" panose="020B0606020104020203" pitchFamily="34" charset="0"/>
              </a:rPr>
              <a:t>Informationssøgning </a:t>
            </a:r>
            <a:br>
              <a:rPr lang="da-DK" dirty="0" smtClean="0">
                <a:latin typeface="Tw Cen MT Condensed" panose="020B0606020104020203" pitchFamily="34" charset="0"/>
              </a:rPr>
            </a:br>
            <a:r>
              <a:rPr lang="da-DK" dirty="0" smtClean="0">
                <a:latin typeface="Tw Cen MT Condensed" panose="020B0606020104020203" pitchFamily="34" charset="0"/>
              </a:rPr>
              <a:t>3.G - SOP </a:t>
            </a:r>
            <a:endParaRPr lang="da-DK" dirty="0">
              <a:latin typeface="Tw Cen MT Condensed" panose="020B0606020104020203" pitchFamily="34" charset="0"/>
            </a:endParaRPr>
          </a:p>
        </p:txBody>
      </p:sp>
      <p:pic>
        <p:nvPicPr>
          <p:cNvPr id="1026" name="Picture 2" descr="Lindbak | Kaffe gir god helse – en gladsak for de kaffetørste!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CFCFC"/>
              </a:clrFrom>
              <a:clrTo>
                <a:srgbClr val="FCFCFC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1916832"/>
            <a:ext cx="9284676" cy="42245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0299407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smtClean="0">
                <a:latin typeface="Tw Cen MT Condensed" panose="020B0606020104020203" pitchFamily="34" charset="0"/>
              </a:rPr>
              <a:t>OG - ELLER - IKKE </a:t>
            </a:r>
            <a:endParaRPr lang="da-DK" dirty="0">
              <a:latin typeface="Tw Cen MT Condensed" panose="020B0606020104020203" pitchFamily="34" charset="0"/>
            </a:endParaRPr>
          </a:p>
        </p:txBody>
      </p:sp>
      <p:pic>
        <p:nvPicPr>
          <p:cNvPr id="1026" name="Picture 2" descr="Greve Gym - Guides og tutorials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59204" y="2286001"/>
            <a:ext cx="5556092" cy="4022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9120421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>
                <a:latin typeface="Tw Cen MT Condensed" panose="020B0606020104020203" pitchFamily="34" charset="0"/>
              </a:rPr>
              <a:t>Google</a:t>
            </a:r>
          </a:p>
        </p:txBody>
      </p:sp>
      <p:graphicFrame>
        <p:nvGraphicFramePr>
          <p:cNvPr id="4" name="Pladsholder til indhold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0961838"/>
              </p:ext>
            </p:extLst>
          </p:nvPr>
        </p:nvGraphicFramePr>
        <p:xfrm>
          <a:off x="2292096" y="1988840"/>
          <a:ext cx="7836098" cy="38496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0839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52770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66328">
                <a:tc>
                  <a:txBody>
                    <a:bodyPr/>
                    <a:lstStyle/>
                    <a:p>
                      <a:r>
                        <a:rPr lang="da-DK" sz="2400" dirty="0" smtClean="0"/>
                        <a:t>SØGETRICKS</a:t>
                      </a:r>
                      <a:endParaRPr lang="da-DK" sz="2400" dirty="0">
                        <a:latin typeface="Tw Cen MT Condensed" panose="020B0606020104020203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a-DK" dirty="0">
                        <a:latin typeface="Tw Cen MT Condensed" panose="020B0606020104020203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a-DK" altLang="da-DK" sz="2400" dirty="0"/>
                        <a:t>B</a:t>
                      </a:r>
                      <a:r>
                        <a:rPr lang="da-DK" altLang="da-DK" sz="2400" dirty="0" smtClean="0"/>
                        <a:t>rug </a:t>
                      </a:r>
                      <a:r>
                        <a:rPr lang="da-DK" altLang="da-DK" sz="2400" dirty="0"/>
                        <a:t>gåseøjne: </a:t>
                      </a:r>
                      <a:endParaRPr lang="da-DK" sz="2400" dirty="0">
                        <a:latin typeface="Tw Cen MT Condensed" panose="020B0606020104020203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1" indent="0" algn="l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a-DK" altLang="da-DK" sz="2400" dirty="0" smtClean="0"/>
                        <a:t>”</a:t>
                      </a:r>
                      <a:r>
                        <a:rPr lang="da-DK" sz="2400" dirty="0" smtClean="0"/>
                        <a:t>koffeinholdige energidrikke</a:t>
                      </a:r>
                      <a:r>
                        <a:rPr lang="da-DK" altLang="da-DK" sz="2400" dirty="0" smtClean="0"/>
                        <a:t>”</a:t>
                      </a:r>
                      <a:endParaRPr lang="da-DK" altLang="da-DK" sz="2400" dirty="0">
                        <a:latin typeface="Tw Cen MT Condensed" panose="020B0606020104020203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a-DK" altLang="da-DK" sz="2400" dirty="0"/>
                        <a:t>S</a:t>
                      </a:r>
                      <a:r>
                        <a:rPr lang="da-DK" altLang="da-DK" sz="2400" dirty="0" smtClean="0"/>
                        <a:t>kriv </a:t>
                      </a:r>
                      <a:r>
                        <a:rPr lang="da-DK" altLang="da-DK" sz="2400" dirty="0"/>
                        <a:t>mange ord: </a:t>
                      </a:r>
                      <a:endParaRPr lang="da-DK" sz="2400" dirty="0">
                        <a:latin typeface="Tw Cen MT Condensed" panose="020B0606020104020203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1" indent="0" algn="l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a-DK" altLang="da-DK" sz="2400" dirty="0" smtClean="0"/>
                        <a:t>koffeinholdige energidrikke påvirkning unge</a:t>
                      </a:r>
                      <a:endParaRPr lang="da-DK" altLang="da-DK" sz="2400" dirty="0">
                        <a:latin typeface="Tw Cen MT Condensed" panose="020B0606020104020203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a-DK" sz="2400" dirty="0" smtClean="0"/>
                        <a:t>Søg på dokumenttype:</a:t>
                      </a:r>
                      <a:endParaRPr lang="da-DK" sz="2400" dirty="0">
                        <a:latin typeface="Tw Cen MT Condensed" panose="020B0606020104020203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a-DK" sz="2400" u="none" strike="noStrike" kern="1200" baseline="0" dirty="0" smtClean="0"/>
                        <a:t>energidrikke bivirkninger </a:t>
                      </a:r>
                      <a:r>
                        <a:rPr lang="da-DK" sz="2400" u="none" strike="noStrike" kern="1200" baseline="0" dirty="0" err="1" smtClean="0"/>
                        <a:t>filetype:pdf</a:t>
                      </a:r>
                      <a:endParaRPr lang="da-DK" sz="2400" b="0" i="0" u="none" strike="noStrike" kern="1200" baseline="0" dirty="0">
                        <a:solidFill>
                          <a:schemeClr val="dk1"/>
                        </a:solidFill>
                        <a:latin typeface="Tw Cen MT Condensed" panose="020B0606020104020203" pitchFamily="34" charset="0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a-DK" altLang="da-DK" sz="2400" dirty="0"/>
                        <a:t>S</a:t>
                      </a:r>
                      <a:r>
                        <a:rPr lang="da-DK" altLang="da-DK" sz="2400" dirty="0" smtClean="0"/>
                        <a:t>øg </a:t>
                      </a:r>
                      <a:r>
                        <a:rPr lang="da-DK" altLang="da-DK" sz="2400" dirty="0"/>
                        <a:t>på sider: </a:t>
                      </a:r>
                      <a:endParaRPr lang="da-DK" sz="2400" dirty="0">
                        <a:latin typeface="Tw Cen MT Condensed" panose="020B0606020104020203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a-DK" sz="2400" u="none" strike="noStrike" kern="1200" baseline="0" dirty="0" smtClean="0"/>
                        <a:t>energidrikke bivirkninger </a:t>
                      </a:r>
                      <a:r>
                        <a:rPr lang="da-DK" sz="2400" u="none" strike="noStrike" kern="1200" baseline="0" dirty="0" err="1" smtClean="0"/>
                        <a:t>site:ungeforskere.dk</a:t>
                      </a:r>
                      <a:endParaRPr lang="da-DK" sz="2400" b="0" i="0" u="none" strike="noStrike" kern="1200" baseline="0" dirty="0">
                        <a:solidFill>
                          <a:schemeClr val="dk1"/>
                        </a:solidFill>
                        <a:latin typeface="Tw Cen MT Condensed" panose="020B0606020104020203" pitchFamily="34" charset="0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a-DK" altLang="da-DK" sz="2400" dirty="0"/>
                        <a:t>S</a:t>
                      </a:r>
                      <a:r>
                        <a:rPr lang="da-DK" altLang="da-DK" sz="2400" dirty="0" smtClean="0"/>
                        <a:t>øg </a:t>
                      </a:r>
                      <a:r>
                        <a:rPr lang="da-DK" altLang="da-DK" sz="2400" dirty="0"/>
                        <a:t>perioder: </a:t>
                      </a:r>
                      <a:endParaRPr lang="da-DK" sz="2400" dirty="0">
                        <a:latin typeface="Tw Cen MT Condensed" panose="020B0606020104020203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a-DK" sz="2400" u="none" strike="noStrike" kern="1200" baseline="0" dirty="0" smtClean="0"/>
                        <a:t>energidrikke bivirkning </a:t>
                      </a:r>
                      <a:r>
                        <a:rPr lang="da-DK" sz="2400" u="none" strike="noStrike" kern="1200" baseline="0" dirty="0" smtClean="0"/>
                        <a:t>2010..</a:t>
                      </a:r>
                      <a:r>
                        <a:rPr lang="da-DK" sz="2400" u="none" strike="noStrike" kern="1200" baseline="0" dirty="0" smtClean="0"/>
                        <a:t>2020</a:t>
                      </a:r>
                      <a:endParaRPr lang="da-DK" sz="2400" b="0" i="0" u="none" strike="noStrike" kern="1200" baseline="0" dirty="0">
                        <a:solidFill>
                          <a:schemeClr val="dk1"/>
                        </a:solidFill>
                        <a:latin typeface="Tw Cen MT Condensed" panose="020B0606020104020203" pitchFamily="34" charset="0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4415411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73376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u="sng" dirty="0">
                <a:latin typeface="Tw Cen MT Condensed" panose="020B0606020104020203" pitchFamily="34" charset="0"/>
              </a:rPr>
              <a:t>Google Scholar</a:t>
            </a:r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>
          <a:xfrm>
            <a:off x="2292097" y="2095389"/>
            <a:ext cx="7290055" cy="4023360"/>
          </a:xfrm>
        </p:spPr>
        <p:txBody>
          <a:bodyPr>
            <a:normAutofit lnSpcReduction="10000"/>
          </a:bodyPr>
          <a:lstStyle/>
          <a:p>
            <a:r>
              <a:rPr lang="da-DK" sz="3200" dirty="0">
                <a:latin typeface="Tw Cen MT" panose="020B0602020104020603" pitchFamily="34" charset="0"/>
              </a:rPr>
              <a:t>Google Scholar lader dig søge i de videnskabelige artikler, der ligger på internettet</a:t>
            </a:r>
          </a:p>
          <a:p>
            <a:r>
              <a:rPr lang="da-DK" sz="3200" dirty="0">
                <a:latin typeface="Tw Cen MT" panose="020B0602020104020603" pitchFamily="34" charset="0"/>
              </a:rPr>
              <a:t>Hvad kan du finde på dit eget emne på dansk - og på engelsk</a:t>
            </a:r>
            <a:r>
              <a:rPr lang="da-DK" sz="3200" dirty="0" smtClean="0">
                <a:latin typeface="Tw Cen MT" panose="020B0602020104020603" pitchFamily="34" charset="0"/>
              </a:rPr>
              <a:t>?</a:t>
            </a:r>
            <a:endParaRPr lang="da-DK" sz="2400" dirty="0">
              <a:latin typeface="Tw Cen MT" panose="020B0602020104020603" pitchFamily="34" charset="0"/>
            </a:endParaRPr>
          </a:p>
          <a:p>
            <a:endParaRPr lang="da-DK" sz="2400" dirty="0">
              <a:latin typeface="Tw Cen MT" panose="020B0602020104020603" pitchFamily="34" charset="0"/>
            </a:endParaRPr>
          </a:p>
          <a:p>
            <a:pPr marL="0" indent="0">
              <a:buNone/>
            </a:pPr>
            <a:r>
              <a:rPr lang="da-DK" sz="2400" dirty="0" smtClean="0">
                <a:latin typeface="Tw Cen MT" panose="020B0602020104020603" pitchFamily="34" charset="0"/>
              </a:rPr>
              <a:t>TIP: </a:t>
            </a:r>
          </a:p>
          <a:p>
            <a:pPr marL="0" indent="0">
              <a:buNone/>
            </a:pPr>
            <a:r>
              <a:rPr lang="da-DK" sz="2400" dirty="0" smtClean="0">
                <a:latin typeface="Tw Cen MT" panose="020B0602020104020603" pitchFamily="34" charset="0"/>
              </a:rPr>
              <a:t>Brug </a:t>
            </a:r>
            <a:r>
              <a:rPr lang="da-DK" sz="2400" dirty="0" err="1" smtClean="0">
                <a:latin typeface="Tw Cen MT" panose="020B0602020104020603" pitchFamily="34" charset="0"/>
              </a:rPr>
              <a:t>filetype:pdf</a:t>
            </a:r>
            <a:r>
              <a:rPr lang="da-DK" sz="2400" dirty="0" smtClean="0">
                <a:latin typeface="Tw Cen MT" panose="020B0602020104020603" pitchFamily="34" charset="0"/>
              </a:rPr>
              <a:t> til at afgrænse til pdf’er (fuldtekst artikler)</a:t>
            </a:r>
          </a:p>
        </p:txBody>
      </p:sp>
    </p:spTree>
    <p:extLst>
      <p:ext uri="{BB962C8B-B14F-4D97-AF65-F5344CB8AC3E}">
        <p14:creationId xmlns:p14="http://schemas.microsoft.com/office/powerpoint/2010/main" val="101901568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u="sng" dirty="0">
                <a:latin typeface="Tw Cen MT Condensed" panose="020B0606020104020203" pitchFamily="34" charset="0"/>
              </a:rPr>
              <a:t>Bibliotek.dk</a:t>
            </a:r>
          </a:p>
        </p:txBody>
      </p:sp>
      <p:pic>
        <p:nvPicPr>
          <p:cNvPr id="4" name="Billede 3"/>
          <p:cNvPicPr>
            <a:picLocks noChangeAspect="1"/>
          </p:cNvPicPr>
          <p:nvPr/>
        </p:nvPicPr>
        <p:blipFill rotWithShape="1">
          <a:blip r:embed="rId3"/>
          <a:srcRect t="7603" b="3611"/>
          <a:stretch/>
        </p:blipFill>
        <p:spPr>
          <a:xfrm>
            <a:off x="838200" y="1758462"/>
            <a:ext cx="8381788" cy="4651101"/>
          </a:xfrm>
          <a:prstGeom prst="rect">
            <a:avLst/>
          </a:prstGeom>
        </p:spPr>
      </p:pic>
      <p:sp>
        <p:nvSpPr>
          <p:cNvPr id="6" name="Rektangel 5"/>
          <p:cNvSpPr/>
          <p:nvPr/>
        </p:nvSpPr>
        <p:spPr>
          <a:xfrm>
            <a:off x="9441977" y="6040231"/>
            <a:ext cx="209922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a-DK" dirty="0">
                <a:latin typeface="Tw Cen MT" panose="020B0602020104020603" pitchFamily="34" charset="0"/>
                <a:hlinkClick r:id="rId4"/>
              </a:rPr>
              <a:t>https://bibliotek.dk/</a:t>
            </a:r>
            <a:endParaRPr lang="da-DK" dirty="0">
              <a:latin typeface="Tw Cen MT" panose="020B0602020104020603" pitchFamily="34" charset="0"/>
            </a:endParaRPr>
          </a:p>
        </p:txBody>
      </p:sp>
      <p:sp>
        <p:nvSpPr>
          <p:cNvPr id="3" name="Tekstfelt 2"/>
          <p:cNvSpPr txBox="1"/>
          <p:nvPr/>
        </p:nvSpPr>
        <p:spPr>
          <a:xfrm>
            <a:off x="9571730" y="4025396"/>
            <a:ext cx="182880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a-DK" sz="2800" dirty="0" smtClean="0">
                <a:latin typeface="Tw Cen MT" panose="020B0602020104020603" pitchFamily="34" charset="0"/>
              </a:rPr>
              <a:t>HUSK AT OPRETTE DIG SOM BRUGER </a:t>
            </a:r>
            <a:endParaRPr lang="da-DK" sz="2800" kern="1200" dirty="0">
              <a:solidFill>
                <a:schemeClr val="tx1"/>
              </a:solidFill>
              <a:latin typeface="Tw Cen MT" panose="020B06020201040206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416254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60E49B9-E35A-4EC1-B153-A82138579F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u="sng" dirty="0" smtClean="0">
                <a:latin typeface="Tw Cen MT Condensed" panose="020B0606020104020203" pitchFamily="34" charset="0"/>
              </a:rPr>
              <a:t>Gale in </a:t>
            </a:r>
            <a:r>
              <a:rPr lang="da-DK" u="sng" dirty="0" err="1" smtClean="0">
                <a:latin typeface="Tw Cen MT Condensed" panose="020B0606020104020203" pitchFamily="34" charset="0"/>
              </a:rPr>
              <a:t>context</a:t>
            </a:r>
            <a:r>
              <a:rPr lang="da-DK" u="sng" dirty="0" smtClean="0">
                <a:latin typeface="Tw Cen MT Condensed" panose="020B0606020104020203" pitchFamily="34" charset="0"/>
              </a:rPr>
              <a:t>: science </a:t>
            </a:r>
            <a:endParaRPr lang="da-DK" u="sng" dirty="0">
              <a:latin typeface="Tw Cen MT Condensed" panose="020B0606020104020203" pitchFamily="34" charset="0"/>
            </a:endParaRPr>
          </a:p>
        </p:txBody>
      </p:sp>
      <p:pic>
        <p:nvPicPr>
          <p:cNvPr id="4" name="Pladsholder til indhold 3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972331" y="1781909"/>
            <a:ext cx="6436360" cy="4022725"/>
          </a:xfrm>
          <a:prstGeom prst="rect">
            <a:avLst/>
          </a:prstGeom>
        </p:spPr>
      </p:pic>
      <p:sp>
        <p:nvSpPr>
          <p:cNvPr id="3" name="Rektangel 2"/>
          <p:cNvSpPr/>
          <p:nvPr/>
        </p:nvSpPr>
        <p:spPr>
          <a:xfrm>
            <a:off x="7678617" y="2379003"/>
            <a:ext cx="383344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a-DK" dirty="0" smtClean="0">
                <a:latin typeface="Tw Cen MT" panose="020B0602020104020603" pitchFamily="34" charset="0"/>
                <a:hlinkClick r:id="rId4"/>
              </a:rPr>
              <a:t>https://www.holstebrobibliotek.dk/e-materialer/science-context</a:t>
            </a:r>
            <a:endParaRPr lang="da-DK" dirty="0" smtClean="0">
              <a:latin typeface="Tw Cen MT" panose="020B0602020104020603" pitchFamily="34" charset="0"/>
            </a:endParaRPr>
          </a:p>
          <a:p>
            <a:endParaRPr lang="da-DK" dirty="0">
              <a:latin typeface="Tw Cen MT" panose="020B0602020104020603" pitchFamily="34" charset="0"/>
            </a:endParaRPr>
          </a:p>
        </p:txBody>
      </p:sp>
      <p:sp>
        <p:nvSpPr>
          <p:cNvPr id="5" name="Tekstfelt 4"/>
          <p:cNvSpPr txBox="1"/>
          <p:nvPr/>
        </p:nvSpPr>
        <p:spPr>
          <a:xfrm>
            <a:off x="7678616" y="1781909"/>
            <a:ext cx="40092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a-DK" dirty="0" smtClean="0">
                <a:latin typeface="Tw Cen MT" panose="020B0602020104020603" pitchFamily="34" charset="0"/>
              </a:rPr>
              <a:t>LINK TIL DATABASE VIA </a:t>
            </a:r>
            <a:r>
              <a:rPr lang="da-DK" dirty="0" smtClean="0">
                <a:latin typeface="Tw Cen MT" panose="020B0602020104020603" pitchFamily="34" charset="0"/>
                <a:hlinkClick r:id="rId5"/>
              </a:rPr>
              <a:t>WWW.HOLSTEBROBIBLIOTEK.DK</a:t>
            </a:r>
            <a:r>
              <a:rPr lang="da-DK" dirty="0" smtClean="0">
                <a:latin typeface="Tw Cen MT" panose="020B0602020104020603" pitchFamily="34" charset="0"/>
              </a:rPr>
              <a:t> </a:t>
            </a:r>
            <a:endParaRPr lang="da-DK" sz="1800" kern="1200" dirty="0">
              <a:solidFill>
                <a:schemeClr val="tx1"/>
              </a:solidFill>
              <a:latin typeface="Tw Cen MT" panose="020B06020201040206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9098505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u="sng" dirty="0" smtClean="0">
                <a:latin typeface="Tw Cen MT Condensed" panose="020B0606020104020203" pitchFamily="34" charset="0"/>
              </a:rPr>
              <a:t>Open </a:t>
            </a:r>
            <a:r>
              <a:rPr lang="da-DK" u="sng" dirty="0" err="1" smtClean="0">
                <a:latin typeface="Tw Cen MT Condensed" panose="020B0606020104020203" pitchFamily="34" charset="0"/>
              </a:rPr>
              <a:t>access</a:t>
            </a:r>
            <a:endParaRPr lang="da-DK" u="sng" dirty="0">
              <a:latin typeface="Tw Cen MT Condensed" panose="020B0606020104020203" pitchFamily="34" charset="0"/>
            </a:endParaRPr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>
          <a:xfrm>
            <a:off x="1125415" y="2286000"/>
            <a:ext cx="9435081" cy="4023360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da-DK" dirty="0">
                <a:latin typeface="Tw Cen MT" panose="020B0602020104020603" pitchFamily="34" charset="0"/>
              </a:rPr>
              <a:t>Hvad er OPEN ACCESS? </a:t>
            </a:r>
          </a:p>
          <a:p>
            <a:pPr marL="0" indent="0">
              <a:buNone/>
            </a:pPr>
            <a:endParaRPr lang="da-DK" dirty="0">
              <a:latin typeface="Tw Cen MT" panose="020B0602020104020603" pitchFamily="34" charset="0"/>
            </a:endParaRPr>
          </a:p>
          <a:p>
            <a:pPr marL="0" indent="0">
              <a:buNone/>
            </a:pPr>
            <a:r>
              <a:rPr lang="da-DK" dirty="0">
                <a:latin typeface="Tw Cen MT" panose="020B0602020104020603" pitchFamily="34" charset="0"/>
              </a:rPr>
              <a:t>Eksempler på Open Access databaser</a:t>
            </a:r>
            <a:endParaRPr lang="da-DK" dirty="0">
              <a:latin typeface="Tw Cen MT" panose="020B0602020104020603" pitchFamily="34" charset="0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da-DK" dirty="0">
                <a:latin typeface="Tw Cen MT" panose="020B0602020104020603" pitchFamily="34" charset="0"/>
              </a:rPr>
              <a:t> Forskningsdatabasen -</a:t>
            </a:r>
            <a:r>
              <a:rPr lang="da-DK" dirty="0">
                <a:latin typeface="Tw Cen MT" panose="020B0602020104020603" pitchFamily="34" charset="0"/>
                <a:hlinkClick r:id="rId3"/>
              </a:rPr>
              <a:t>https</a:t>
            </a:r>
            <a:r>
              <a:rPr lang="da-DK" dirty="0">
                <a:latin typeface="Tw Cen MT" panose="020B0602020104020603" pitchFamily="34" charset="0"/>
                <a:hlinkClick r:id="rId3"/>
              </a:rPr>
              <a:t>://www.forskningsdatabasen.dk/da</a:t>
            </a:r>
            <a:endParaRPr lang="da-DK" dirty="0">
              <a:latin typeface="Tw Cen MT" panose="020B0602020104020603" pitchFamily="34" charset="0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da-DK" dirty="0">
                <a:latin typeface="Tw Cen MT" panose="020B0602020104020603" pitchFamily="34" charset="0"/>
              </a:rPr>
              <a:t> CORE - </a:t>
            </a:r>
            <a:r>
              <a:rPr lang="da-DK" dirty="0">
                <a:latin typeface="Tw Cen MT" panose="020B0602020104020603" pitchFamily="34" charset="0"/>
                <a:hlinkClick r:id="rId4"/>
              </a:rPr>
              <a:t>https://core.ac.uk/</a:t>
            </a:r>
            <a:endParaRPr lang="da-DK" dirty="0">
              <a:latin typeface="Tw Cen MT" panose="020B0602020104020603" pitchFamily="34" charset="0"/>
            </a:endParaRPr>
          </a:p>
          <a:p>
            <a:pPr marL="0" indent="0">
              <a:buNone/>
            </a:pPr>
            <a:endParaRPr lang="da-DK" dirty="0">
              <a:latin typeface="Tw Cen MT" panose="020B0602020104020603" pitchFamily="34" charset="0"/>
            </a:endParaRPr>
          </a:p>
          <a:p>
            <a:pPr marL="0" indent="0">
              <a:buNone/>
            </a:pPr>
            <a:r>
              <a:rPr lang="da-DK" dirty="0" smtClean="0">
                <a:latin typeface="Tw Cen MT" panose="020B0602020104020603" pitchFamily="34" charset="0"/>
              </a:rPr>
              <a:t>Andre(Forlag)</a:t>
            </a:r>
            <a:r>
              <a:rPr lang="da-DK" dirty="0" smtClean="0">
                <a:latin typeface="Tw Cen MT" panose="020B0602020104020603" pitchFamily="34" charset="0"/>
                <a:hlinkClick r:id="rId5"/>
              </a:rPr>
              <a:t> </a:t>
            </a:r>
            <a:r>
              <a:rPr lang="da-DK" dirty="0">
                <a:latin typeface="Tw Cen MT" panose="020B0602020104020603" pitchFamily="34" charset="0"/>
                <a:hlinkClick r:id="rId5"/>
              </a:rPr>
              <a:t/>
            </a:r>
            <a:br>
              <a:rPr lang="da-DK" dirty="0">
                <a:latin typeface="Tw Cen MT" panose="020B0602020104020603" pitchFamily="34" charset="0"/>
                <a:hlinkClick r:id="rId5"/>
              </a:rPr>
            </a:br>
            <a:r>
              <a:rPr lang="da-DK" dirty="0">
                <a:latin typeface="Tw Cen MT" panose="020B0602020104020603" pitchFamily="34" charset="0"/>
                <a:hlinkClick r:id="rId5"/>
              </a:rPr>
              <a:t>https</a:t>
            </a:r>
            <a:r>
              <a:rPr lang="da-DK" dirty="0">
                <a:latin typeface="Tw Cen MT" panose="020B0602020104020603" pitchFamily="34" charset="0"/>
                <a:hlinkClick r:id="rId5"/>
              </a:rPr>
              <a:t>://</a:t>
            </a:r>
            <a:r>
              <a:rPr lang="da-DK" dirty="0">
                <a:latin typeface="Tw Cen MT" panose="020B0602020104020603" pitchFamily="34" charset="0"/>
                <a:hlinkClick r:id="rId5"/>
              </a:rPr>
              <a:t>www.springeropen.com/journals</a:t>
            </a:r>
            <a:endParaRPr lang="da-DK" dirty="0">
              <a:latin typeface="Tw Cen MT" panose="020B0602020104020603" pitchFamily="34" charset="0"/>
            </a:endParaRPr>
          </a:p>
          <a:p>
            <a:pPr marL="0" indent="0">
              <a:buNone/>
            </a:pPr>
            <a:r>
              <a:rPr lang="da-DK" dirty="0">
                <a:latin typeface="Tw Cen MT" panose="020B0602020104020603" pitchFamily="34" charset="0"/>
                <a:hlinkClick r:id="rId6"/>
              </a:rPr>
              <a:t>https://</a:t>
            </a:r>
            <a:r>
              <a:rPr lang="da-DK" dirty="0">
                <a:latin typeface="Tw Cen MT" panose="020B0602020104020603" pitchFamily="34" charset="0"/>
                <a:hlinkClick r:id="rId6"/>
              </a:rPr>
              <a:t>www.elsevier.com/open-access/open-access-journals</a:t>
            </a:r>
            <a:endParaRPr lang="da-DK" dirty="0">
              <a:latin typeface="Tw Cen MT" panose="020B0602020104020603" pitchFamily="34" charset="0"/>
            </a:endParaRPr>
          </a:p>
          <a:p>
            <a:pPr marL="0" indent="0">
              <a:buNone/>
            </a:pPr>
            <a:r>
              <a:rPr lang="da-DK" dirty="0">
                <a:latin typeface="Tw Cen MT" panose="020B0602020104020603" pitchFamily="34" charset="0"/>
                <a:hlinkClick r:id="rId7"/>
              </a:rPr>
              <a:t>https://www.tandfonline.com/openaccess/openjournals</a:t>
            </a:r>
            <a:endParaRPr lang="da-DK" dirty="0">
              <a:latin typeface="Tw Cen MT" panose="020B06020201040206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3492108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u="sng" dirty="0" smtClean="0">
                <a:latin typeface="Tw Cen MT Condensed" panose="020B0606020104020203" pitchFamily="34" charset="0"/>
              </a:rPr>
              <a:t>Husk!</a:t>
            </a:r>
            <a:endParaRPr lang="da-DK" u="sng" dirty="0">
              <a:latin typeface="Tw Cen MT Condensed" panose="020B0606020104020203" pitchFamily="34" charset="0"/>
            </a:endParaRPr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>
          <a:xfrm>
            <a:off x="861646" y="1825625"/>
            <a:ext cx="1051560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da-DK" sz="3200" dirty="0">
              <a:latin typeface="Tw Cen MT" panose="020B0602020104020603" pitchFamily="34" charset="0"/>
            </a:endParaRPr>
          </a:p>
          <a:p>
            <a:pPr marL="0" indent="0">
              <a:buNone/>
            </a:pPr>
            <a:r>
              <a:rPr lang="da-DK" sz="3200" dirty="0">
                <a:latin typeface="Tw Cen MT" panose="020B0602020104020603" pitchFamily="34" charset="0"/>
              </a:rPr>
              <a:t>JERES LOKALE BIBLIOTEK PÅ SKOLEN </a:t>
            </a:r>
          </a:p>
          <a:p>
            <a:pPr marL="0" indent="0">
              <a:buNone/>
            </a:pPr>
            <a:endParaRPr lang="da-DK" sz="3200" dirty="0">
              <a:latin typeface="Tw Cen MT" panose="020B0602020104020603" pitchFamily="34" charset="0"/>
            </a:endParaRPr>
          </a:p>
          <a:p>
            <a:pPr marL="0" indent="0">
              <a:buNone/>
            </a:pPr>
            <a:endParaRPr lang="da-DK" sz="3200" dirty="0">
              <a:latin typeface="Tw Cen MT" panose="020B0602020104020603" pitchFamily="34" charset="0"/>
            </a:endParaRPr>
          </a:p>
          <a:p>
            <a:pPr marL="0" indent="0">
              <a:buNone/>
            </a:pPr>
            <a:r>
              <a:rPr lang="da-DK" sz="3200" dirty="0" smtClean="0">
                <a:latin typeface="Tw Cen MT" panose="020B0602020104020603" pitchFamily="34" charset="0"/>
              </a:rPr>
              <a:t>                   </a:t>
            </a:r>
            <a:r>
              <a:rPr lang="da-DK" sz="3200" dirty="0" smtClean="0">
                <a:latin typeface="Tw Cen MT" panose="020B0602020104020603" pitchFamily="34" charset="0"/>
                <a:hlinkClick r:id="rId3"/>
              </a:rPr>
              <a:t>WWW.BIBLIOTEKSVAGTEN.DK</a:t>
            </a:r>
            <a:endParaRPr lang="da-DK" sz="3200" dirty="0" smtClean="0">
              <a:latin typeface="Tw Cen MT" panose="020B0602020104020603" pitchFamily="34" charset="0"/>
            </a:endParaRPr>
          </a:p>
          <a:p>
            <a:pPr marL="0" indent="0">
              <a:buNone/>
            </a:pPr>
            <a:endParaRPr lang="da-DK" sz="3200" dirty="0">
              <a:latin typeface="Tw Cen MT" panose="020B0602020104020603" pitchFamily="34" charset="0"/>
            </a:endParaRPr>
          </a:p>
        </p:txBody>
      </p:sp>
      <p:pic>
        <p:nvPicPr>
          <p:cNvPr id="1026" name="Picture 2" descr="https://www.biblioteksvagten.dk/files/pr/biblioteksvagten_kompas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1272" y="3372649"/>
            <a:ext cx="1790892" cy="17972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4274565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el 1"/>
          <p:cNvSpPr>
            <a:spLocks noGrp="1"/>
          </p:cNvSpPr>
          <p:nvPr>
            <p:ph type="title"/>
          </p:nvPr>
        </p:nvSpPr>
        <p:spPr>
          <a:xfrm>
            <a:off x="2290800" y="586800"/>
            <a:ext cx="7772400" cy="1501200"/>
          </a:xfrm>
        </p:spPr>
        <p:txBody>
          <a:bodyPr/>
          <a:lstStyle/>
          <a:p>
            <a:r>
              <a:rPr lang="da-DK" altLang="da-DK" u="sng" dirty="0">
                <a:latin typeface="Tw Cen MT Condensed" panose="020B0606020104020203" pitchFamily="34" charset="0"/>
              </a:rPr>
              <a:t>Emnet</a:t>
            </a:r>
          </a:p>
        </p:txBody>
      </p:sp>
      <p:sp>
        <p:nvSpPr>
          <p:cNvPr id="13315" name="Pladsholder til indhold 2"/>
          <p:cNvSpPr>
            <a:spLocks noGrp="1"/>
          </p:cNvSpPr>
          <p:nvPr>
            <p:ph idx="1"/>
          </p:nvPr>
        </p:nvSpPr>
        <p:spPr>
          <a:xfrm>
            <a:off x="2292097" y="1988840"/>
            <a:ext cx="7290055" cy="4320520"/>
          </a:xfrm>
        </p:spPr>
        <p:txBody>
          <a:bodyPr>
            <a:normAutofit lnSpcReduction="10000"/>
          </a:bodyPr>
          <a:lstStyle/>
          <a:p>
            <a:pPr marL="0" indent="0">
              <a:buNone/>
              <a:defRPr/>
            </a:pPr>
            <a:r>
              <a:rPr lang="da-DK" sz="2400" dirty="0">
                <a:latin typeface="Tw Cen MT" panose="020B0602020104020603" pitchFamily="34" charset="0"/>
              </a:rPr>
              <a:t>Emneafklaring: Hvad vil du gerne skrive om? </a:t>
            </a:r>
            <a:endParaRPr lang="da-DK" sz="2400" dirty="0">
              <a:latin typeface="Tw Cen MT" panose="020B0602020104020603" pitchFamily="34" charset="0"/>
            </a:endParaRPr>
          </a:p>
          <a:p>
            <a:pPr>
              <a:buFont typeface="Wingdings" panose="05000000000000000000" pitchFamily="2" charset="2"/>
              <a:buChar char="§"/>
              <a:defRPr/>
            </a:pPr>
            <a:r>
              <a:rPr lang="da-DK" sz="2400" dirty="0">
                <a:latin typeface="Tw Cen MT" panose="020B0602020104020603" pitchFamily="34" charset="0"/>
              </a:rPr>
              <a:t> </a:t>
            </a:r>
            <a:r>
              <a:rPr lang="da-DK" sz="2400" dirty="0">
                <a:latin typeface="Tw Cen MT" panose="020B0602020104020603" pitchFamily="34" charset="0"/>
              </a:rPr>
              <a:t>Spørg din lærer</a:t>
            </a:r>
            <a:endParaRPr lang="da-DK" sz="2400" dirty="0">
              <a:latin typeface="Tw Cen MT" panose="020B0602020104020603" pitchFamily="34" charset="0"/>
            </a:endParaRPr>
          </a:p>
          <a:p>
            <a:pPr>
              <a:buFont typeface="Wingdings" panose="05000000000000000000" pitchFamily="2" charset="2"/>
              <a:buChar char="§"/>
              <a:defRPr/>
            </a:pPr>
            <a:r>
              <a:rPr lang="da-DK" sz="2400" dirty="0">
                <a:latin typeface="Tw Cen MT" panose="020B0602020104020603" pitchFamily="34" charset="0"/>
              </a:rPr>
              <a:t> Find inspiration i forskellige fag eller fagbøger</a:t>
            </a:r>
            <a:endParaRPr lang="da-DK" sz="2400" dirty="0">
              <a:latin typeface="Tw Cen MT" panose="020B0602020104020603" pitchFamily="34" charset="0"/>
            </a:endParaRPr>
          </a:p>
          <a:p>
            <a:pPr>
              <a:buFont typeface="Wingdings" panose="05000000000000000000" pitchFamily="2" charset="2"/>
              <a:buChar char="§"/>
              <a:defRPr/>
            </a:pPr>
            <a:r>
              <a:rPr lang="da-DK" sz="2400" dirty="0">
                <a:latin typeface="Tw Cen MT" panose="020B0602020104020603" pitchFamily="34" charset="0"/>
              </a:rPr>
              <a:t> Find inspiration på nettet, fx på www.videnskab.dk</a:t>
            </a:r>
          </a:p>
          <a:p>
            <a:pPr marL="0" indent="0">
              <a:buNone/>
              <a:defRPr/>
            </a:pPr>
            <a:r>
              <a:rPr lang="da-DK" sz="2400" dirty="0">
                <a:latin typeface="Tw Cen MT" panose="020B0602020104020603" pitchFamily="34" charset="0"/>
              </a:rPr>
              <a:t/>
            </a:r>
            <a:br>
              <a:rPr lang="da-DK" sz="2400" dirty="0">
                <a:latin typeface="Tw Cen MT" panose="020B0602020104020603" pitchFamily="34" charset="0"/>
              </a:rPr>
            </a:br>
            <a:r>
              <a:rPr lang="da-DK" sz="2400" dirty="0">
                <a:latin typeface="Tw Cen MT" panose="020B0602020104020603" pitchFamily="34" charset="0"/>
              </a:rPr>
              <a:t>Sådan får du hul på dit emne – fx </a:t>
            </a:r>
            <a:r>
              <a:rPr lang="da-DK" sz="2400" i="1" dirty="0">
                <a:latin typeface="Tw Cen MT" panose="020B0602020104020603" pitchFamily="34" charset="0"/>
              </a:rPr>
              <a:t>kaffe og sundhed</a:t>
            </a:r>
            <a:r>
              <a:rPr lang="da-DK" sz="2400" dirty="0">
                <a:latin typeface="Tw Cen MT" panose="020B0602020104020603" pitchFamily="34" charset="0"/>
              </a:rPr>
              <a:t> </a:t>
            </a:r>
          </a:p>
          <a:p>
            <a:pPr>
              <a:buFont typeface="Arial" panose="020B0604020202020204" pitchFamily="34" charset="0"/>
              <a:buChar char="•"/>
              <a:defRPr/>
            </a:pPr>
            <a:r>
              <a:rPr lang="da-DK" sz="2400" dirty="0">
                <a:latin typeface="Tw Cen MT" panose="020B0602020104020603" pitchFamily="34" charset="0"/>
              </a:rPr>
              <a:t> </a:t>
            </a:r>
            <a:r>
              <a:rPr lang="da-DK" sz="2400" dirty="0">
                <a:latin typeface="Tw Cen MT" panose="020B0602020104020603" pitchFamily="34" charset="0"/>
              </a:rPr>
              <a:t>Start med at søge efter emnet på Google eller </a:t>
            </a:r>
            <a:r>
              <a:rPr lang="da-DK" sz="2400" dirty="0">
                <a:latin typeface="Tw Cen MT" panose="020B0602020104020603" pitchFamily="34" charset="0"/>
                <a:hlinkClick r:id="rId3"/>
              </a:rPr>
              <a:t>www.lex.dk</a:t>
            </a:r>
            <a:r>
              <a:rPr lang="da-DK" sz="2400" dirty="0">
                <a:latin typeface="Tw Cen MT" panose="020B0602020104020603" pitchFamily="34" charset="0"/>
              </a:rPr>
              <a:t> </a:t>
            </a:r>
          </a:p>
          <a:p>
            <a:pPr>
              <a:buFont typeface="Arial" panose="020B0604020202020204" pitchFamily="34" charset="0"/>
              <a:buChar char="•"/>
              <a:defRPr/>
            </a:pPr>
            <a:r>
              <a:rPr lang="da-DK" sz="2400" dirty="0">
                <a:latin typeface="Tw Cen MT" panose="020B0602020104020603" pitchFamily="34" charset="0"/>
              </a:rPr>
              <a:t> Lav en brainstorm eller mindmap</a:t>
            </a:r>
            <a:endParaRPr lang="da-DK" sz="2400" dirty="0">
              <a:latin typeface="Tw Cen MT" panose="020B0602020104020603" pitchFamily="34" charset="0"/>
            </a:endParaRPr>
          </a:p>
          <a:p>
            <a:pPr marL="0" indent="0">
              <a:buNone/>
              <a:defRPr/>
            </a:pPr>
            <a:r>
              <a:rPr lang="da-DK" sz="2400" dirty="0">
                <a:latin typeface="Tw Cen MT" panose="020B0602020104020603" pitchFamily="34" charset="0"/>
              </a:rPr>
              <a:t>   </a:t>
            </a:r>
            <a:r>
              <a:rPr lang="da-DK" sz="2400" dirty="0">
                <a:latin typeface="Tw Cen MT" panose="020B0602020104020603" pitchFamily="34" charset="0"/>
              </a:rPr>
              <a:t/>
            </a:r>
            <a:br>
              <a:rPr lang="da-DK" sz="2400" dirty="0">
                <a:latin typeface="Tw Cen MT" panose="020B0602020104020603" pitchFamily="34" charset="0"/>
              </a:rPr>
            </a:br>
            <a:endParaRPr lang="da-DK" sz="2400" dirty="0">
              <a:latin typeface="Tw Cen MT" panose="020B06020201040206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592604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a-DK" u="sng" dirty="0" smtClean="0">
                <a:latin typeface="Tw Cen MT Condensed" panose="020B0606020104020203" pitchFamily="34" charset="0"/>
              </a:rPr>
              <a:t>EMNEORD - EMNEORD - EMNEORD </a:t>
            </a:r>
            <a:endParaRPr lang="da-DK" u="sng" dirty="0">
              <a:latin typeface="Tw Cen MT Condensed" panose="020B0606020104020203" pitchFamily="34" charset="0"/>
            </a:endParaRPr>
          </a:p>
        </p:txBody>
      </p:sp>
      <p:sp>
        <p:nvSpPr>
          <p:cNvPr id="5" name="Pladsholder til indhold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da-DK" dirty="0">
                <a:latin typeface="Tw Cen MT" panose="020B0602020104020603" pitchFamily="34" charset="0"/>
              </a:rPr>
              <a:t>Hvad er emneord?</a:t>
            </a:r>
          </a:p>
          <a:p>
            <a:endParaRPr lang="da-DK" dirty="0">
              <a:latin typeface="Tw Cen MT" panose="020B0602020104020603" pitchFamily="34" charset="0"/>
            </a:endParaRPr>
          </a:p>
          <a:p>
            <a:endParaRPr lang="da-DK" i="1" dirty="0">
              <a:latin typeface="Tw Cen MT" panose="020B0602020104020603" pitchFamily="34" charset="0"/>
            </a:endParaRPr>
          </a:p>
          <a:p>
            <a:pPr marL="0" indent="0">
              <a:buNone/>
            </a:pPr>
            <a:r>
              <a:rPr lang="da-DK" i="1" dirty="0">
                <a:latin typeface="Tw Cen MT" panose="020B0602020104020603" pitchFamily="34" charset="0"/>
              </a:rPr>
              <a:t>”Hvilke ord, fra problemformuleringen, vil I bruge til at søge efter litteratur til opgaven om kaffe og sundhed?”</a:t>
            </a:r>
          </a:p>
          <a:p>
            <a:pPr marL="0" indent="0">
              <a:buNone/>
            </a:pPr>
            <a:r>
              <a:rPr lang="da-DK" i="1" dirty="0">
                <a:latin typeface="Tw Cen MT" panose="020B0602020104020603" pitchFamily="34" charset="0"/>
              </a:rPr>
              <a:t>”Hvor vil I søge henne?”    </a:t>
            </a:r>
          </a:p>
          <a:p>
            <a:endParaRPr lang="da-DK" dirty="0">
              <a:latin typeface="Tw Cen MT" panose="020B06020201040206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0191162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el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a-DK" u="sng" dirty="0" smtClean="0">
                <a:latin typeface="Tw Cen MT Condensed" panose="020B0606020104020203" pitchFamily="34" charset="0"/>
              </a:rPr>
              <a:t>PROBLEMFORMULERING</a:t>
            </a:r>
            <a:endParaRPr lang="da-DK" u="sng" dirty="0">
              <a:latin typeface="Tw Cen MT Condensed" panose="020B0606020104020203" pitchFamily="34" charset="0"/>
            </a:endParaRPr>
          </a:p>
        </p:txBody>
      </p:sp>
      <p:sp>
        <p:nvSpPr>
          <p:cNvPr id="7" name="Pladsholder til indhold 6"/>
          <p:cNvSpPr>
            <a:spLocks noGrp="1"/>
          </p:cNvSpPr>
          <p:nvPr>
            <p:ph idx="1"/>
          </p:nvPr>
        </p:nvSpPr>
        <p:spPr>
          <a:xfrm>
            <a:off x="838200" y="1700808"/>
            <a:ext cx="10826262" cy="496855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da-DK" sz="1800" i="1" dirty="0">
                <a:latin typeface="Tw Cen MT" panose="020B0602020104020603" pitchFamily="34" charset="0"/>
              </a:rPr>
              <a:t>Kaffe konsumeres i stort set hele verden i enorme mængder. Danmark er en af de mest kaffedrikkende nationer, hvor der i gennemsnit indtages 3-4 kopper </a:t>
            </a:r>
            <a:r>
              <a:rPr lang="da-DK" sz="1800" i="1" baseline="30000" dirty="0">
                <a:latin typeface="Tw Cen MT" panose="020B0602020104020603" pitchFamily="34" charset="0"/>
              </a:rPr>
              <a:t>1</a:t>
            </a:r>
            <a:r>
              <a:rPr lang="da-DK" sz="1800" i="1" dirty="0">
                <a:latin typeface="Tw Cen MT" panose="020B0602020104020603" pitchFamily="34" charset="0"/>
              </a:rPr>
              <a:t>. Men er kaffe egentligt sundt? </a:t>
            </a:r>
            <a:endParaRPr lang="da-DK" sz="1800" dirty="0">
              <a:latin typeface="Tw Cen MT" panose="020B0602020104020603" pitchFamily="34" charset="0"/>
            </a:endParaRPr>
          </a:p>
          <a:p>
            <a:pPr marL="0" indent="0">
              <a:buNone/>
            </a:pPr>
            <a:r>
              <a:rPr lang="da-DK" sz="1800" dirty="0">
                <a:latin typeface="Tw Cen MT" panose="020B0602020104020603" pitchFamily="34" charset="0"/>
              </a:rPr>
              <a:t>Du </a:t>
            </a:r>
            <a:r>
              <a:rPr lang="da-DK" sz="1800" dirty="0">
                <a:latin typeface="Tw Cen MT" panose="020B0602020104020603" pitchFamily="34" charset="0"/>
              </a:rPr>
              <a:t>skal i opgaven undersøge hvordan kaffe produceres og kaffedrikkens sundhedsmæssige virkninger. </a:t>
            </a:r>
            <a:r>
              <a:rPr lang="da-DK" sz="1800" dirty="0">
                <a:latin typeface="Tw Cen MT" panose="020B0602020104020603" pitchFamily="34" charset="0"/>
              </a:rPr>
              <a:t/>
            </a:r>
            <a:br>
              <a:rPr lang="da-DK" sz="1800" dirty="0">
                <a:latin typeface="Tw Cen MT" panose="020B0602020104020603" pitchFamily="34" charset="0"/>
              </a:rPr>
            </a:br>
            <a:endParaRPr lang="da-DK" sz="1800" dirty="0">
              <a:latin typeface="Tw Cen MT" panose="020B0602020104020603" pitchFamily="34" charset="0"/>
            </a:endParaRPr>
          </a:p>
          <a:p>
            <a:pPr lvl="1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da-DK" sz="1800" dirty="0">
                <a:latin typeface="Tw Cen MT" panose="020B0602020104020603" pitchFamily="34" charset="0"/>
              </a:rPr>
              <a:t>Giv </a:t>
            </a:r>
            <a:r>
              <a:rPr lang="da-DK" sz="1800" dirty="0">
                <a:latin typeface="Tw Cen MT" panose="020B0602020104020603" pitchFamily="34" charset="0"/>
              </a:rPr>
              <a:t>en kort og overordnet beskrivelse af kaffebønnens vej fra høst til den færdige kaffebønne og evt. drik.</a:t>
            </a:r>
          </a:p>
          <a:p>
            <a:pPr lvl="1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da-DK" sz="1800" dirty="0">
                <a:latin typeface="Tw Cen MT" panose="020B0602020104020603" pitchFamily="34" charset="0"/>
              </a:rPr>
              <a:t>Giv en redegørelse for nogle at de vigtigste stoffer i den færdige kaffedrik, som har betydning for vores sundhed i både negativ og positiv retning. Inddrag kemiske og bioteknologiske aspekter. Analyser om der er processer i kaffebønnens vej, som har betydning for dannelsen af disse stoffer. Diskuter på den baggrund om der er kaffetyper, som er mere sunde end andre. </a:t>
            </a:r>
          </a:p>
          <a:p>
            <a:pPr lvl="1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da-DK" sz="1800" dirty="0">
                <a:latin typeface="Tw Cen MT" panose="020B0602020104020603" pitchFamily="34" charset="0"/>
              </a:rPr>
              <a:t>Koffein er et centralt kemisk stof i kaffen. Giv en redegørelse for, hvordan koffein påvirker nervesystemet og forklar, hvilken effekt denne påvirkning vil have på et kaffedrikkende menneske. </a:t>
            </a:r>
          </a:p>
          <a:p>
            <a:pPr lvl="1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da-DK" sz="1800" dirty="0">
                <a:latin typeface="Tw Cen MT" panose="020B0602020104020603" pitchFamily="34" charset="0"/>
              </a:rPr>
              <a:t>Diskuter sundheden af kaffe som helhed og perspektiver til de koffeinholdige energidrikke, som er populære hos unge mennesker. Inddrag sundhedsmyndighedernes anbefalinger på området.</a:t>
            </a:r>
          </a:p>
          <a:p>
            <a:endParaRPr lang="da-DK" dirty="0">
              <a:latin typeface="Tw Cen MT" panose="020B06020201040206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6987694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el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a-DK" u="sng" dirty="0">
                <a:latin typeface="Tw Cen MT Condensed" panose="020B0606020104020203" pitchFamily="34" charset="0"/>
              </a:rPr>
              <a:t>PROBLEMFORMULERING</a:t>
            </a:r>
            <a:endParaRPr lang="da-DK" u="sng" dirty="0">
              <a:latin typeface="Tw Cen MT Condensed" panose="020B0606020104020203" pitchFamily="34" charset="0"/>
            </a:endParaRPr>
          </a:p>
        </p:txBody>
      </p:sp>
      <p:sp>
        <p:nvSpPr>
          <p:cNvPr id="7" name="Pladsholder til indhold 6"/>
          <p:cNvSpPr>
            <a:spLocks noGrp="1"/>
          </p:cNvSpPr>
          <p:nvPr>
            <p:ph idx="1"/>
          </p:nvPr>
        </p:nvSpPr>
        <p:spPr>
          <a:xfrm>
            <a:off x="539262" y="1820393"/>
            <a:ext cx="10574215" cy="503143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da-DK" sz="1800" i="1" dirty="0">
                <a:latin typeface="Tw Cen MT" panose="020B0602020104020603" pitchFamily="34" charset="0"/>
              </a:rPr>
              <a:t>Kaffe konsumeres i stort set hele verden i enorme mængder. Danmark er en af de mest kaffedrikkende nationer, hvor der i gennemsnit indtages 3-4 kopper </a:t>
            </a:r>
            <a:r>
              <a:rPr lang="da-DK" sz="1800" i="1" baseline="30000" dirty="0">
                <a:latin typeface="Tw Cen MT" panose="020B0602020104020603" pitchFamily="34" charset="0"/>
              </a:rPr>
              <a:t>1</a:t>
            </a:r>
            <a:r>
              <a:rPr lang="da-DK" sz="1800" i="1" dirty="0">
                <a:latin typeface="Tw Cen MT" panose="020B0602020104020603" pitchFamily="34" charset="0"/>
              </a:rPr>
              <a:t>. Men er kaffe egentligt sundt? </a:t>
            </a:r>
            <a:endParaRPr lang="da-DK" sz="1800" dirty="0">
              <a:latin typeface="Tw Cen MT" panose="020B0602020104020603" pitchFamily="34" charset="0"/>
            </a:endParaRPr>
          </a:p>
          <a:p>
            <a:pPr marL="0" indent="0">
              <a:buNone/>
            </a:pPr>
            <a:r>
              <a:rPr lang="da-DK" sz="1800" dirty="0">
                <a:latin typeface="Tw Cen MT" panose="020B0602020104020603" pitchFamily="34" charset="0"/>
              </a:rPr>
              <a:t>Du </a:t>
            </a:r>
            <a:r>
              <a:rPr lang="da-DK" sz="1800" dirty="0">
                <a:latin typeface="Tw Cen MT" panose="020B0602020104020603" pitchFamily="34" charset="0"/>
              </a:rPr>
              <a:t>skal i opgaven undersøge hvordan kaffe produceres og kaffedrikkens sundhedsmæssige virkninger. </a:t>
            </a:r>
            <a:r>
              <a:rPr lang="da-DK" sz="1800" dirty="0">
                <a:latin typeface="Tw Cen MT" panose="020B0602020104020603" pitchFamily="34" charset="0"/>
              </a:rPr>
              <a:t/>
            </a:r>
            <a:br>
              <a:rPr lang="da-DK" sz="1800" dirty="0">
                <a:latin typeface="Tw Cen MT" panose="020B0602020104020603" pitchFamily="34" charset="0"/>
              </a:rPr>
            </a:br>
            <a:endParaRPr lang="da-DK" sz="1800" dirty="0">
              <a:latin typeface="Tw Cen MT" panose="020B0602020104020603" pitchFamily="34" charset="0"/>
            </a:endParaRPr>
          </a:p>
          <a:p>
            <a:pPr lvl="1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da-DK" sz="1800" dirty="0">
                <a:latin typeface="Tw Cen MT" panose="020B0602020104020603" pitchFamily="34" charset="0"/>
              </a:rPr>
              <a:t>Giv </a:t>
            </a:r>
            <a:r>
              <a:rPr lang="da-DK" sz="1800" dirty="0">
                <a:latin typeface="Tw Cen MT" panose="020B0602020104020603" pitchFamily="34" charset="0"/>
              </a:rPr>
              <a:t>en kort og overordnet beskrivelse af kaffebønnens vej fra høst til den færdige kaffebønne og evt. drik.</a:t>
            </a:r>
          </a:p>
          <a:p>
            <a:pPr lvl="1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da-DK" sz="1800" dirty="0">
                <a:latin typeface="Tw Cen MT" panose="020B0602020104020603" pitchFamily="34" charset="0"/>
              </a:rPr>
              <a:t>Giv en redegørelse for nogle at de vigtigste stoffer i den færdige kaffedrik, som har betydning for vores sundhed i både negativ og positiv retning. Inddrag kemiske og bioteknologiske aspekter. Analyser om der er processer i kaffebønnens vej, som har betydning for dannelsen af disse stoffer. Diskuter på den baggrund om der er kaffetyper, som er mere sunde end andre. </a:t>
            </a:r>
          </a:p>
          <a:p>
            <a:pPr lvl="1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da-DK" sz="1800" dirty="0">
                <a:latin typeface="Tw Cen MT" panose="020B0602020104020603" pitchFamily="34" charset="0"/>
              </a:rPr>
              <a:t>Koffein er et centralt kemisk stof i kaffen. Giv en redegørelse for, hvordan koffein påvirker nervesystemet og forklar, hvilken effekt denne påvirkning vil have på et kaffedrikkende menneske. </a:t>
            </a:r>
          </a:p>
          <a:p>
            <a:pPr lvl="1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da-DK" sz="1800" dirty="0">
                <a:latin typeface="Tw Cen MT" panose="020B0602020104020603" pitchFamily="34" charset="0"/>
              </a:rPr>
              <a:t>Diskuter sundheden af kaffe som helhed og perspektiver til de koffeinholdige energidrikke, som er populære hos unge mennesker. Inddrag sundhedsmyndighedernes anbefalinger på området.</a:t>
            </a:r>
          </a:p>
          <a:p>
            <a:endParaRPr lang="da-DK" dirty="0">
              <a:latin typeface="Tw Cen MT" panose="020B0602020104020603" pitchFamily="34" charset="0"/>
            </a:endParaRPr>
          </a:p>
        </p:txBody>
      </p:sp>
      <p:sp>
        <p:nvSpPr>
          <p:cNvPr id="2" name="Rektangel 1"/>
          <p:cNvSpPr/>
          <p:nvPr/>
        </p:nvSpPr>
        <p:spPr>
          <a:xfrm>
            <a:off x="5987988" y="4102449"/>
            <a:ext cx="3355304" cy="288032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5" name="Rektangel 4"/>
          <p:cNvSpPr/>
          <p:nvPr/>
        </p:nvSpPr>
        <p:spPr>
          <a:xfrm>
            <a:off x="5037396" y="3119760"/>
            <a:ext cx="1339958" cy="288032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8" name="Rektangel 7"/>
          <p:cNvSpPr/>
          <p:nvPr/>
        </p:nvSpPr>
        <p:spPr>
          <a:xfrm>
            <a:off x="9694779" y="5210335"/>
            <a:ext cx="1224136" cy="288032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9" name="Rektangel 8"/>
          <p:cNvSpPr/>
          <p:nvPr/>
        </p:nvSpPr>
        <p:spPr>
          <a:xfrm>
            <a:off x="1239559" y="5139681"/>
            <a:ext cx="858871" cy="429339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11" name="Rektangel 10"/>
          <p:cNvSpPr/>
          <p:nvPr/>
        </p:nvSpPr>
        <p:spPr>
          <a:xfrm>
            <a:off x="7000997" y="5937858"/>
            <a:ext cx="2611926" cy="288032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12" name="Rektangel 11"/>
          <p:cNvSpPr/>
          <p:nvPr/>
        </p:nvSpPr>
        <p:spPr>
          <a:xfrm>
            <a:off x="4593624" y="3828728"/>
            <a:ext cx="1502376" cy="288032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13" name="Rektangel 12"/>
          <p:cNvSpPr/>
          <p:nvPr/>
        </p:nvSpPr>
        <p:spPr>
          <a:xfrm>
            <a:off x="4969378" y="6303630"/>
            <a:ext cx="2295872" cy="288032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14" name="Rektangel 13"/>
          <p:cNvSpPr/>
          <p:nvPr/>
        </p:nvSpPr>
        <p:spPr>
          <a:xfrm>
            <a:off x="2527067" y="6225890"/>
            <a:ext cx="656456" cy="288032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15" name="Rektangel 14"/>
          <p:cNvSpPr/>
          <p:nvPr/>
        </p:nvSpPr>
        <p:spPr>
          <a:xfrm>
            <a:off x="3265802" y="4746417"/>
            <a:ext cx="1224136" cy="288032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16" name="Rektangel 15"/>
          <p:cNvSpPr/>
          <p:nvPr/>
        </p:nvSpPr>
        <p:spPr>
          <a:xfrm>
            <a:off x="6977218" y="3119760"/>
            <a:ext cx="576064" cy="288032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17" name="Rektangel 16"/>
          <p:cNvSpPr/>
          <p:nvPr/>
        </p:nvSpPr>
        <p:spPr>
          <a:xfrm>
            <a:off x="2778096" y="4183687"/>
            <a:ext cx="1711842" cy="288032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5674047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el 1"/>
          <p:cNvSpPr>
            <a:spLocks noGrp="1"/>
          </p:cNvSpPr>
          <p:nvPr>
            <p:ph type="title"/>
          </p:nvPr>
        </p:nvSpPr>
        <p:spPr>
          <a:xfrm>
            <a:off x="2290800" y="586800"/>
            <a:ext cx="7772400" cy="1501200"/>
          </a:xfrm>
        </p:spPr>
        <p:txBody>
          <a:bodyPr/>
          <a:lstStyle/>
          <a:p>
            <a:r>
              <a:rPr lang="da-DK" altLang="da-DK" u="sng" dirty="0" smtClean="0">
                <a:latin typeface="Tw Cen MT Condensed" panose="020B0606020104020203" pitchFamily="34" charset="0"/>
              </a:rPr>
              <a:t>Søgeord/emneord</a:t>
            </a:r>
            <a:endParaRPr lang="da-DK" altLang="da-DK" u="sng" dirty="0">
              <a:latin typeface="Tw Cen MT Condensed" panose="020B0606020104020203" pitchFamily="34" charset="0"/>
            </a:endParaRPr>
          </a:p>
        </p:txBody>
      </p:sp>
      <p:graphicFrame>
        <p:nvGraphicFramePr>
          <p:cNvPr id="4" name="Pladsholder til indhold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82772786"/>
              </p:ext>
            </p:extLst>
          </p:nvPr>
        </p:nvGraphicFramePr>
        <p:xfrm>
          <a:off x="2290800" y="1988840"/>
          <a:ext cx="7772400" cy="43377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44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544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544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55448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55448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650081">
                <a:tc>
                  <a:txBody>
                    <a:bodyPr/>
                    <a:lstStyle/>
                    <a:p>
                      <a:r>
                        <a:rPr lang="da-DK" sz="2100" dirty="0" smtClean="0"/>
                        <a:t>HVAD?</a:t>
                      </a:r>
                      <a:br>
                        <a:rPr lang="da-DK" sz="2100" dirty="0" smtClean="0"/>
                      </a:br>
                      <a:r>
                        <a:rPr lang="da-DK" sz="1200" dirty="0" smtClean="0"/>
                        <a:t>(Hvad vil du undersøge?)</a:t>
                      </a:r>
                      <a:endParaRPr lang="da-DK" sz="2100" b="0" dirty="0">
                        <a:latin typeface="Tw Cen MT" panose="020B0602020104020603" pitchFamily="34" charset="0"/>
                      </a:endParaRPr>
                    </a:p>
                  </a:txBody>
                  <a:tcPr marT="45727" marB="45727"/>
                </a:tc>
                <a:tc>
                  <a:txBody>
                    <a:bodyPr/>
                    <a:lstStyle/>
                    <a:p>
                      <a:r>
                        <a:rPr lang="da-DK" sz="2100" dirty="0" smtClean="0"/>
                        <a:t>HVOR?</a:t>
                      </a:r>
                      <a:br>
                        <a:rPr lang="da-DK" sz="2100" dirty="0" smtClean="0"/>
                      </a:br>
                      <a:r>
                        <a:rPr lang="da-DK" sz="1200" dirty="0" smtClean="0"/>
                        <a:t>(Hvor</a:t>
                      </a:r>
                      <a:r>
                        <a:rPr lang="da-DK" sz="1200" baseline="0" dirty="0" smtClean="0"/>
                        <a:t> sker det?</a:t>
                      </a:r>
                      <a:r>
                        <a:rPr lang="da-DK" sz="1200" dirty="0" smtClean="0"/>
                        <a:t>)</a:t>
                      </a:r>
                      <a:endParaRPr lang="da-DK" sz="1200" b="0" dirty="0">
                        <a:latin typeface="Tw Cen MT" panose="020B0602020104020603" pitchFamily="34" charset="0"/>
                      </a:endParaRPr>
                    </a:p>
                  </a:txBody>
                  <a:tcPr marT="45727" marB="45727"/>
                </a:tc>
                <a:tc>
                  <a:txBody>
                    <a:bodyPr/>
                    <a:lstStyle/>
                    <a:p>
                      <a:r>
                        <a:rPr lang="da-DK" sz="2100" dirty="0" smtClean="0"/>
                        <a:t>HVORDAN?</a:t>
                      </a:r>
                      <a:br>
                        <a:rPr lang="da-DK" sz="2100" dirty="0" smtClean="0"/>
                      </a:br>
                      <a:r>
                        <a:rPr lang="da-DK" sz="1200" dirty="0" smtClean="0"/>
                        <a:t>(Hvordan</a:t>
                      </a:r>
                      <a:r>
                        <a:rPr lang="da-DK" sz="1200" baseline="0" dirty="0" smtClean="0"/>
                        <a:t> sker det?</a:t>
                      </a:r>
                      <a:r>
                        <a:rPr lang="da-DK" sz="1200" dirty="0" smtClean="0"/>
                        <a:t>)</a:t>
                      </a:r>
                      <a:endParaRPr lang="da-DK" sz="1200" b="0" dirty="0">
                        <a:latin typeface="Tw Cen MT" panose="020B0602020104020603" pitchFamily="34" charset="0"/>
                      </a:endParaRPr>
                    </a:p>
                  </a:txBody>
                  <a:tcPr marT="45727" marB="45727"/>
                </a:tc>
                <a:tc>
                  <a:txBody>
                    <a:bodyPr/>
                    <a:lstStyle/>
                    <a:p>
                      <a:r>
                        <a:rPr lang="da-DK" sz="2100" dirty="0" smtClean="0"/>
                        <a:t>PROBLEM?</a:t>
                      </a:r>
                      <a:br>
                        <a:rPr lang="da-DK" sz="2100" dirty="0" smtClean="0"/>
                      </a:br>
                      <a:r>
                        <a:rPr lang="da-DK" sz="1200" dirty="0" smtClean="0"/>
                        <a:t>(Hvad er problemet?)</a:t>
                      </a:r>
                      <a:endParaRPr lang="da-DK" sz="1200" b="0" dirty="0">
                        <a:latin typeface="Tw Cen MT" panose="020B0602020104020603" pitchFamily="34" charset="0"/>
                      </a:endParaRPr>
                    </a:p>
                  </a:txBody>
                  <a:tcPr marT="45727" marB="45727"/>
                </a:tc>
                <a:tc>
                  <a:txBody>
                    <a:bodyPr/>
                    <a:lstStyle/>
                    <a:p>
                      <a:r>
                        <a:rPr lang="da-DK" sz="2100" dirty="0" smtClean="0"/>
                        <a:t>HVORFOR?</a:t>
                      </a:r>
                      <a:r>
                        <a:rPr lang="da-DK" sz="2400" dirty="0" smtClean="0"/>
                        <a:t> </a:t>
                      </a:r>
                      <a:r>
                        <a:rPr lang="da-DK" sz="1200" dirty="0" smtClean="0"/>
                        <a:t>(Hvorfor skal emnet undersøges?)</a:t>
                      </a:r>
                      <a:endParaRPr lang="da-DK" sz="1200" b="0" dirty="0">
                        <a:latin typeface="Tw Cen MT" panose="020B0602020104020603" pitchFamily="34" charset="0"/>
                      </a:endParaRPr>
                    </a:p>
                  </a:txBody>
                  <a:tcPr marT="45727" marB="45727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50081">
                <a:tc>
                  <a:txBody>
                    <a:bodyPr/>
                    <a:lstStyle/>
                    <a:p>
                      <a:r>
                        <a:rPr lang="da-DK" sz="1800" dirty="0" smtClean="0"/>
                        <a:t>Kaffe/</a:t>
                      </a:r>
                      <a:r>
                        <a:rPr lang="da-DK" sz="1800" dirty="0" err="1" smtClean="0"/>
                        <a:t>coffee</a:t>
                      </a:r>
                      <a:endParaRPr lang="da-DK" sz="1800" dirty="0">
                        <a:latin typeface="Tw Cen MT" panose="020B0602020104020603" pitchFamily="34" charset="0"/>
                      </a:endParaRPr>
                    </a:p>
                  </a:txBody>
                  <a:tcPr marT="45727" marB="45727"/>
                </a:tc>
                <a:tc>
                  <a:txBody>
                    <a:bodyPr/>
                    <a:lstStyle/>
                    <a:p>
                      <a:r>
                        <a:rPr lang="da-DK" sz="1800" dirty="0" smtClean="0"/>
                        <a:t>Nervesystemet</a:t>
                      </a:r>
                      <a:endParaRPr lang="da-DK" sz="1800" dirty="0">
                        <a:latin typeface="Tw Cen MT" panose="020B0602020104020603" pitchFamily="34" charset="0"/>
                      </a:endParaRPr>
                    </a:p>
                  </a:txBody>
                  <a:tcPr marT="45727" marB="45727"/>
                </a:tc>
                <a:tc>
                  <a:txBody>
                    <a:bodyPr/>
                    <a:lstStyle/>
                    <a:p>
                      <a:r>
                        <a:rPr lang="da-DK" sz="1800" dirty="0" smtClean="0"/>
                        <a:t>Kaffebønnens</a:t>
                      </a:r>
                      <a:r>
                        <a:rPr lang="da-DK" sz="1800" baseline="0" dirty="0" smtClean="0"/>
                        <a:t> proces </a:t>
                      </a:r>
                      <a:endParaRPr lang="da-DK" sz="1800" dirty="0">
                        <a:latin typeface="Tw Cen MT" panose="020B0602020104020603" pitchFamily="34" charset="0"/>
                      </a:endParaRPr>
                    </a:p>
                  </a:txBody>
                  <a:tcPr marT="45727" marB="45727"/>
                </a:tc>
                <a:tc>
                  <a:txBody>
                    <a:bodyPr/>
                    <a:lstStyle/>
                    <a:p>
                      <a:r>
                        <a:rPr lang="da-DK" sz="1800" dirty="0" smtClean="0"/>
                        <a:t>Påvirkning</a:t>
                      </a:r>
                      <a:endParaRPr lang="da-DK" sz="1800" dirty="0">
                        <a:latin typeface="Tw Cen MT" panose="020B0602020104020603" pitchFamily="34" charset="0"/>
                      </a:endParaRPr>
                    </a:p>
                  </a:txBody>
                  <a:tcPr marT="45727" marB="45727"/>
                </a:tc>
                <a:tc>
                  <a:txBody>
                    <a:bodyPr/>
                    <a:lstStyle/>
                    <a:p>
                      <a:endParaRPr lang="da-DK" sz="1800" dirty="0">
                        <a:latin typeface="Tw Cen MT" panose="020B0602020104020603" pitchFamily="34" charset="0"/>
                      </a:endParaRPr>
                    </a:p>
                  </a:txBody>
                  <a:tcPr marT="45727" marB="45727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50081">
                <a:tc>
                  <a:txBody>
                    <a:bodyPr/>
                    <a:lstStyle/>
                    <a:p>
                      <a:r>
                        <a:rPr lang="da-DK" sz="1800" dirty="0" smtClean="0"/>
                        <a:t>Koffein </a:t>
                      </a:r>
                      <a:endParaRPr lang="da-DK" sz="1800" dirty="0">
                        <a:latin typeface="Tw Cen MT" panose="020B0602020104020603" pitchFamily="34" charset="0"/>
                      </a:endParaRPr>
                    </a:p>
                  </a:txBody>
                  <a:tcPr marT="45727" marB="45727"/>
                </a:tc>
                <a:tc>
                  <a:txBody>
                    <a:bodyPr/>
                    <a:lstStyle/>
                    <a:p>
                      <a:r>
                        <a:rPr lang="da-DK" sz="1800" dirty="0" smtClean="0"/>
                        <a:t>Unge </a:t>
                      </a:r>
                      <a:endParaRPr lang="da-DK" sz="1800" dirty="0">
                        <a:latin typeface="Tw Cen MT" panose="020B0602020104020603" pitchFamily="34" charset="0"/>
                      </a:endParaRPr>
                    </a:p>
                  </a:txBody>
                  <a:tcPr marT="45727" marB="45727"/>
                </a:tc>
                <a:tc>
                  <a:txBody>
                    <a:bodyPr/>
                    <a:lstStyle/>
                    <a:p>
                      <a:r>
                        <a:rPr lang="da-DK" sz="1800" kern="1200" dirty="0" smtClean="0">
                          <a:effectLst/>
                        </a:rPr>
                        <a:t>Kemisk og bioteknologisk aspekter</a:t>
                      </a:r>
                      <a:endParaRPr lang="da-DK" sz="1800" dirty="0">
                        <a:latin typeface="Tw Cen MT" panose="020B0602020104020603" pitchFamily="34" charset="0"/>
                      </a:endParaRPr>
                    </a:p>
                  </a:txBody>
                  <a:tcPr marT="45727" marB="45727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a-DK" sz="1800" dirty="0" smtClean="0"/>
                        <a:t>Bivirkninger</a:t>
                      </a:r>
                      <a:endParaRPr lang="da-DK" sz="1800" dirty="0">
                        <a:latin typeface="Tw Cen MT" panose="020B0602020104020603" pitchFamily="34" charset="0"/>
                      </a:endParaRPr>
                    </a:p>
                  </a:txBody>
                  <a:tcPr marT="45727" marB="45727"/>
                </a:tc>
                <a:tc>
                  <a:txBody>
                    <a:bodyPr/>
                    <a:lstStyle/>
                    <a:p>
                      <a:endParaRPr lang="da-DK" sz="1800" dirty="0">
                        <a:latin typeface="Tw Cen MT" panose="020B0602020104020603" pitchFamily="34" charset="0"/>
                      </a:endParaRPr>
                    </a:p>
                  </a:txBody>
                  <a:tcPr marT="45727" marB="45727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50081">
                <a:tc>
                  <a:txBody>
                    <a:bodyPr/>
                    <a:lstStyle/>
                    <a:p>
                      <a:r>
                        <a:rPr lang="da-DK" sz="1800" dirty="0" smtClean="0"/>
                        <a:t>Energidrikke</a:t>
                      </a:r>
                      <a:r>
                        <a:rPr lang="da-DK" sz="1800" baseline="0" dirty="0" smtClean="0"/>
                        <a:t> </a:t>
                      </a:r>
                      <a:endParaRPr lang="da-DK" sz="1800" dirty="0">
                        <a:latin typeface="Tw Cen MT" panose="020B0602020104020603" pitchFamily="34" charset="0"/>
                      </a:endParaRPr>
                    </a:p>
                  </a:txBody>
                  <a:tcPr marT="45727" marB="45727"/>
                </a:tc>
                <a:tc>
                  <a:txBody>
                    <a:bodyPr/>
                    <a:lstStyle/>
                    <a:p>
                      <a:endParaRPr lang="da-DK" sz="1800" dirty="0">
                        <a:latin typeface="Tw Cen MT" panose="020B0602020104020603" pitchFamily="34" charset="0"/>
                      </a:endParaRPr>
                    </a:p>
                  </a:txBody>
                  <a:tcPr marT="45727" marB="45727"/>
                </a:tc>
                <a:tc>
                  <a:txBody>
                    <a:bodyPr/>
                    <a:lstStyle/>
                    <a:p>
                      <a:endParaRPr lang="da-DK" sz="1800" dirty="0">
                        <a:latin typeface="Tw Cen MT" panose="020B0602020104020603" pitchFamily="34" charset="0"/>
                      </a:endParaRPr>
                    </a:p>
                  </a:txBody>
                  <a:tcPr marT="45727" marB="45727"/>
                </a:tc>
                <a:tc>
                  <a:txBody>
                    <a:bodyPr/>
                    <a:lstStyle/>
                    <a:p>
                      <a:r>
                        <a:rPr lang="da-DK" sz="1800" dirty="0" smtClean="0"/>
                        <a:t>Afhængighed</a:t>
                      </a:r>
                      <a:endParaRPr lang="da-DK" sz="1800" dirty="0">
                        <a:latin typeface="Tw Cen MT" panose="020B0602020104020603" pitchFamily="34" charset="0"/>
                      </a:endParaRPr>
                    </a:p>
                  </a:txBody>
                  <a:tcPr marT="45727" marB="45727"/>
                </a:tc>
                <a:tc>
                  <a:txBody>
                    <a:bodyPr/>
                    <a:lstStyle/>
                    <a:p>
                      <a:endParaRPr lang="da-DK" sz="1800" dirty="0">
                        <a:latin typeface="Tw Cen MT" panose="020B0602020104020603" pitchFamily="34" charset="0"/>
                      </a:endParaRPr>
                    </a:p>
                  </a:txBody>
                  <a:tcPr marT="45727" marB="45727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50081">
                <a:tc>
                  <a:txBody>
                    <a:bodyPr/>
                    <a:lstStyle/>
                    <a:p>
                      <a:r>
                        <a:rPr lang="da-DK" sz="1800" dirty="0" smtClean="0"/>
                        <a:t>Sundhed/</a:t>
                      </a:r>
                      <a:br>
                        <a:rPr lang="da-DK" sz="1800" dirty="0" smtClean="0"/>
                      </a:br>
                      <a:r>
                        <a:rPr lang="da-DK" sz="1800" dirty="0" smtClean="0"/>
                        <a:t>Health</a:t>
                      </a:r>
                      <a:r>
                        <a:rPr lang="da-DK" sz="1800" baseline="0" dirty="0" smtClean="0"/>
                        <a:t> </a:t>
                      </a:r>
                      <a:endParaRPr lang="da-DK" sz="1800" dirty="0">
                        <a:latin typeface="Tw Cen MT" panose="020B0602020104020603" pitchFamily="34" charset="0"/>
                      </a:endParaRPr>
                    </a:p>
                  </a:txBody>
                  <a:tcPr marT="45727" marB="45727"/>
                </a:tc>
                <a:tc>
                  <a:txBody>
                    <a:bodyPr/>
                    <a:lstStyle/>
                    <a:p>
                      <a:endParaRPr lang="da-DK" sz="1800" dirty="0">
                        <a:latin typeface="Tw Cen MT" panose="020B0602020104020603" pitchFamily="34" charset="0"/>
                      </a:endParaRPr>
                    </a:p>
                  </a:txBody>
                  <a:tcPr marT="45727" marB="45727"/>
                </a:tc>
                <a:tc>
                  <a:txBody>
                    <a:bodyPr/>
                    <a:lstStyle/>
                    <a:p>
                      <a:endParaRPr lang="da-DK" sz="1800" dirty="0">
                        <a:latin typeface="Tw Cen MT" panose="020B0602020104020603" pitchFamily="34" charset="0"/>
                      </a:endParaRPr>
                    </a:p>
                  </a:txBody>
                  <a:tcPr marT="45727" marB="45727"/>
                </a:tc>
                <a:tc>
                  <a:txBody>
                    <a:bodyPr/>
                    <a:lstStyle/>
                    <a:p>
                      <a:endParaRPr lang="da-DK" sz="1800" dirty="0">
                        <a:latin typeface="Tw Cen MT" panose="020B0602020104020603" pitchFamily="34" charset="0"/>
                      </a:endParaRPr>
                    </a:p>
                  </a:txBody>
                  <a:tcPr marT="45727" marB="45727"/>
                </a:tc>
                <a:tc>
                  <a:txBody>
                    <a:bodyPr/>
                    <a:lstStyle/>
                    <a:p>
                      <a:endParaRPr lang="da-DK" sz="1800" dirty="0">
                        <a:latin typeface="Tw Cen MT" panose="020B0602020104020603" pitchFamily="34" charset="0"/>
                      </a:endParaRPr>
                    </a:p>
                  </a:txBody>
                  <a:tcPr marT="45727" marB="45727"/>
                </a:tc>
                <a:extLst>
                  <a:ext uri="{0D108BD9-81ED-4DB2-BD59-A6C34878D82A}">
                    <a16:rowId xmlns:a16="http://schemas.microsoft.com/office/drawing/2014/main" val="2722534499"/>
                  </a:ext>
                </a:extLst>
              </a:tr>
              <a:tr h="650081">
                <a:tc>
                  <a:txBody>
                    <a:bodyPr/>
                    <a:lstStyle/>
                    <a:p>
                      <a:endParaRPr lang="da-DK" dirty="0">
                        <a:latin typeface="Tw Cen MT" panose="020B0602020104020603" pitchFamily="34" charset="0"/>
                      </a:endParaRPr>
                    </a:p>
                  </a:txBody>
                  <a:tcPr marT="45727" marB="45727"/>
                </a:tc>
                <a:tc>
                  <a:txBody>
                    <a:bodyPr/>
                    <a:lstStyle/>
                    <a:p>
                      <a:endParaRPr lang="da-DK" sz="1800" dirty="0">
                        <a:latin typeface="Tw Cen MT" panose="020B0602020104020603" pitchFamily="34" charset="0"/>
                      </a:endParaRPr>
                    </a:p>
                  </a:txBody>
                  <a:tcPr marT="45727" marB="45727"/>
                </a:tc>
                <a:tc>
                  <a:txBody>
                    <a:bodyPr/>
                    <a:lstStyle/>
                    <a:p>
                      <a:endParaRPr lang="da-DK" sz="1800" dirty="0">
                        <a:latin typeface="Tw Cen MT" panose="020B0602020104020603" pitchFamily="34" charset="0"/>
                      </a:endParaRPr>
                    </a:p>
                  </a:txBody>
                  <a:tcPr marT="45727" marB="45727"/>
                </a:tc>
                <a:tc>
                  <a:txBody>
                    <a:bodyPr/>
                    <a:lstStyle/>
                    <a:p>
                      <a:endParaRPr lang="da-DK" sz="1800" dirty="0">
                        <a:latin typeface="Tw Cen MT" panose="020B0602020104020603" pitchFamily="34" charset="0"/>
                      </a:endParaRPr>
                    </a:p>
                  </a:txBody>
                  <a:tcPr marT="45727" marB="45727"/>
                </a:tc>
                <a:tc>
                  <a:txBody>
                    <a:bodyPr/>
                    <a:lstStyle/>
                    <a:p>
                      <a:endParaRPr lang="da-DK" sz="1800" dirty="0">
                        <a:latin typeface="Tw Cen MT" panose="020B0602020104020603" pitchFamily="34" charset="0"/>
                      </a:endParaRPr>
                    </a:p>
                  </a:txBody>
                  <a:tcPr marT="45727" marB="45727"/>
                </a:tc>
                <a:extLst>
                  <a:ext uri="{0D108BD9-81ED-4DB2-BD59-A6C34878D82A}">
                    <a16:rowId xmlns:a16="http://schemas.microsoft.com/office/drawing/2014/main" val="33814791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8677800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u="sng" dirty="0" smtClean="0">
                <a:latin typeface="Tw Cen MT Condensed" panose="020B0606020104020203" pitchFamily="34" charset="0"/>
              </a:rPr>
              <a:t>SØGESTRATEGI</a:t>
            </a:r>
            <a:endParaRPr lang="da-DK" u="sng" dirty="0">
              <a:latin typeface="Tw Cen MT Condensed" panose="020B0606020104020203" pitchFamily="34" charset="0"/>
            </a:endParaRPr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da-DK" dirty="0" smtClean="0">
                <a:latin typeface="Tw Cen MT" panose="020B0602020104020603" pitchFamily="34" charset="0"/>
              </a:rPr>
              <a:t>Der findes forskellige søgestrategier</a:t>
            </a:r>
          </a:p>
          <a:p>
            <a:pPr marL="0" indent="0">
              <a:buNone/>
            </a:pPr>
            <a:r>
              <a:rPr lang="da-DK" dirty="0" smtClean="0">
                <a:latin typeface="Tw Cen MT" panose="020B0602020104020603" pitchFamily="34" charset="0"/>
              </a:rPr>
              <a:t>Din søgestrategi afhænger af hvor du søger henne, fx en søgemaskine eller en database.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da-DK" dirty="0" smtClean="0">
                <a:latin typeface="Tw Cen MT" panose="020B0602020104020603" pitchFamily="34" charset="0"/>
              </a:rPr>
              <a:t> </a:t>
            </a:r>
            <a:r>
              <a:rPr lang="da-DK" dirty="0" err="1" smtClean="0">
                <a:latin typeface="Tw Cen MT" panose="020B0602020104020603" pitchFamily="34" charset="0"/>
              </a:rPr>
              <a:t>Quick</a:t>
            </a:r>
            <a:r>
              <a:rPr lang="da-DK" dirty="0" smtClean="0">
                <a:latin typeface="Tw Cen MT" panose="020B0602020104020603" pitchFamily="34" charset="0"/>
              </a:rPr>
              <a:t> </a:t>
            </a:r>
            <a:r>
              <a:rPr lang="da-DK" dirty="0">
                <a:latin typeface="Tw Cen MT" panose="020B0602020104020603" pitchFamily="34" charset="0"/>
              </a:rPr>
              <a:t>and </a:t>
            </a:r>
            <a:r>
              <a:rPr lang="da-DK" dirty="0" err="1" smtClean="0">
                <a:latin typeface="Tw Cen MT" panose="020B0602020104020603" pitchFamily="34" charset="0"/>
              </a:rPr>
              <a:t>dirty</a:t>
            </a:r>
            <a:r>
              <a:rPr lang="da-DK" dirty="0" smtClean="0">
                <a:latin typeface="Tw Cen MT" panose="020B0602020104020603" pitchFamily="34" charset="0"/>
              </a:rPr>
              <a:t>: Google søgning </a:t>
            </a:r>
            <a:endParaRPr lang="da-DK" dirty="0">
              <a:latin typeface="Tw Cen MT" panose="020B0602020104020603" pitchFamily="34" charset="0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da-DK" dirty="0" smtClean="0">
                <a:latin typeface="Tw Cen MT" panose="020B0602020104020603" pitchFamily="34" charset="0"/>
              </a:rPr>
              <a:t> </a:t>
            </a:r>
            <a:r>
              <a:rPr lang="da-DK" dirty="0" err="1" smtClean="0">
                <a:latin typeface="Tw Cen MT" panose="020B0602020104020603" pitchFamily="34" charset="0"/>
              </a:rPr>
              <a:t>Faktasøgning</a:t>
            </a:r>
            <a:r>
              <a:rPr lang="da-DK" dirty="0" smtClean="0">
                <a:latin typeface="Tw Cen MT" panose="020B0602020104020603" pitchFamily="34" charset="0"/>
              </a:rPr>
              <a:t>: Wiki (opslagsværker)</a:t>
            </a:r>
            <a:endParaRPr lang="da-DK" dirty="0">
              <a:latin typeface="Tw Cen MT" panose="020B0602020104020603" pitchFamily="34" charset="0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da-DK" dirty="0" smtClean="0">
                <a:latin typeface="Tw Cen MT" panose="020B0602020104020603" pitchFamily="34" charset="0"/>
              </a:rPr>
              <a:t> Kædesøgning: Videnskabelig artikel/lærebog </a:t>
            </a:r>
            <a:endParaRPr lang="da-DK" dirty="0">
              <a:latin typeface="Tw Cen MT" panose="020B0602020104020603" pitchFamily="34" charset="0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da-DK" dirty="0" smtClean="0">
                <a:latin typeface="Tw Cen MT" panose="020B0602020104020603" pitchFamily="34" charset="0"/>
              </a:rPr>
              <a:t> Bloksøgning: Databasesøgning </a:t>
            </a:r>
          </a:p>
        </p:txBody>
      </p:sp>
    </p:spTree>
    <p:extLst>
      <p:ext uri="{BB962C8B-B14F-4D97-AF65-F5344CB8AC3E}">
        <p14:creationId xmlns:p14="http://schemas.microsoft.com/office/powerpoint/2010/main" val="272746247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u="sng" dirty="0" smtClean="0">
                <a:latin typeface="Tw Cen MT Condensed" panose="020B0606020104020203" pitchFamily="34" charset="0"/>
              </a:rPr>
              <a:t>Kædesøgning</a:t>
            </a:r>
            <a:r>
              <a:rPr lang="da-DK" dirty="0" smtClean="0">
                <a:latin typeface="Tw Cen MT Condensed" panose="020B0606020104020203" pitchFamily="34" charset="0"/>
              </a:rPr>
              <a:t> </a:t>
            </a:r>
            <a:endParaRPr lang="da-DK" dirty="0">
              <a:latin typeface="Tw Cen MT Condensed" panose="020B0606020104020203" pitchFamily="34" charset="0"/>
            </a:endParaRPr>
          </a:p>
        </p:txBody>
      </p:sp>
      <p:sp>
        <p:nvSpPr>
          <p:cNvPr id="3" name="Pladsholder til indhold 2"/>
          <p:cNvSpPr>
            <a:spLocks noGrp="1"/>
          </p:cNvSpPr>
          <p:nvPr>
            <p:ph type="body" idx="1"/>
          </p:nvPr>
        </p:nvSpPr>
        <p:spPr>
          <a:xfrm>
            <a:off x="2056981" y="5733256"/>
            <a:ext cx="3566160" cy="822960"/>
          </a:xfrm>
        </p:spPr>
        <p:txBody>
          <a:bodyPr>
            <a:noAutofit/>
          </a:bodyPr>
          <a:lstStyle/>
          <a:p>
            <a:r>
              <a:rPr lang="da-DK" sz="1200" dirty="0">
                <a:latin typeface="Tw Cen MT" panose="020B0602020104020603" pitchFamily="34" charset="0"/>
                <a:hlinkClick r:id="rId3"/>
              </a:rPr>
              <a:t>https://www.tandfonline.com/doi/ref/10.1080/87559120802458099?scroll=top</a:t>
            </a:r>
            <a:endParaRPr lang="da-DK" sz="1200" dirty="0">
              <a:latin typeface="Tw Cen MT" panose="020B0602020104020603" pitchFamily="34" charset="0"/>
            </a:endParaRPr>
          </a:p>
        </p:txBody>
      </p:sp>
      <p:sp>
        <p:nvSpPr>
          <p:cNvPr id="6" name="Pladsholder til tekst 5"/>
          <p:cNvSpPr>
            <a:spLocks noGrp="1"/>
          </p:cNvSpPr>
          <p:nvPr>
            <p:ph type="body" sz="quarter" idx="3"/>
          </p:nvPr>
        </p:nvSpPr>
        <p:spPr>
          <a:xfrm>
            <a:off x="6545531" y="4273345"/>
            <a:ext cx="3566160" cy="822960"/>
          </a:xfrm>
        </p:spPr>
        <p:txBody>
          <a:bodyPr>
            <a:normAutofit/>
          </a:bodyPr>
          <a:lstStyle/>
          <a:p>
            <a:r>
              <a:rPr lang="da-DK" sz="1200" dirty="0">
                <a:latin typeface="Tw Cen MT" panose="020B0602020104020603" pitchFamily="34" charset="0"/>
                <a:hlinkClick r:id="rId4"/>
              </a:rPr>
              <a:t>https://scholar.google.com/scholar?cites=15136122665833908884&amp;as_sdt=2005&amp;sciodt=0,5&amp;hl=da</a:t>
            </a:r>
            <a:endParaRPr lang="da-DK" sz="1200" dirty="0">
              <a:latin typeface="Tw Cen MT" panose="020B0602020104020603" pitchFamily="34" charset="0"/>
            </a:endParaRPr>
          </a:p>
        </p:txBody>
      </p:sp>
      <p:pic>
        <p:nvPicPr>
          <p:cNvPr id="4" name="Billede 3"/>
          <p:cNvPicPr>
            <a:picLocks noChangeAspect="1"/>
          </p:cNvPicPr>
          <p:nvPr/>
        </p:nvPicPr>
        <p:blipFill rotWithShape="1">
          <a:blip r:embed="rId5"/>
          <a:srcRect l="22439" t="18500" r="28345" b="12831"/>
          <a:stretch/>
        </p:blipFill>
        <p:spPr>
          <a:xfrm>
            <a:off x="1822136" y="1940101"/>
            <a:ext cx="4035853" cy="3519264"/>
          </a:xfrm>
          <a:prstGeom prst="rect">
            <a:avLst/>
          </a:prstGeom>
        </p:spPr>
      </p:pic>
      <p:sp>
        <p:nvSpPr>
          <p:cNvPr id="9" name="Rektangel 8"/>
          <p:cNvSpPr/>
          <p:nvPr/>
        </p:nvSpPr>
        <p:spPr>
          <a:xfrm>
            <a:off x="7032104" y="3933056"/>
            <a:ext cx="334918" cy="20146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>
              <a:noFill/>
            </a:endParaRPr>
          </a:p>
        </p:txBody>
      </p:sp>
      <p:pic>
        <p:nvPicPr>
          <p:cNvPr id="11" name="Billede 10"/>
          <p:cNvPicPr>
            <a:picLocks noChangeAspect="1"/>
          </p:cNvPicPr>
          <p:nvPr/>
        </p:nvPicPr>
        <p:blipFill rotWithShape="1">
          <a:blip r:embed="rId6"/>
          <a:srcRect t="8420" r="55119" b="60710"/>
          <a:stretch/>
        </p:blipFill>
        <p:spPr>
          <a:xfrm>
            <a:off x="6015990" y="2084832"/>
            <a:ext cx="4367942" cy="2117396"/>
          </a:xfrm>
          <a:prstGeom prst="rect">
            <a:avLst/>
          </a:prstGeom>
        </p:spPr>
      </p:pic>
      <p:sp>
        <p:nvSpPr>
          <p:cNvPr id="12" name="Rektangel 11"/>
          <p:cNvSpPr/>
          <p:nvPr/>
        </p:nvSpPr>
        <p:spPr>
          <a:xfrm>
            <a:off x="7504045" y="3664086"/>
            <a:ext cx="432048" cy="216024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78569385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u="sng" dirty="0" smtClean="0">
                <a:latin typeface="Tw Cen MT Condensed" panose="020B0606020104020203" pitchFamily="34" charset="0"/>
              </a:rPr>
              <a:t>BLOKSØGNING </a:t>
            </a:r>
            <a:endParaRPr lang="da-DK" u="sng" dirty="0">
              <a:latin typeface="Tw Cen MT Condensed" panose="020B0606020104020203" pitchFamily="34" charset="0"/>
            </a:endParaRPr>
          </a:p>
        </p:txBody>
      </p:sp>
      <p:pic>
        <p:nvPicPr>
          <p:cNvPr id="4" name="Pladsholder til indhold 3"/>
          <p:cNvPicPr>
            <a:picLocks noGrp="1" noChangeAspect="1"/>
          </p:cNvPicPr>
          <p:nvPr>
            <p:ph idx="1"/>
          </p:nvPr>
        </p:nvPicPr>
        <p:blipFill rotWithShape="1">
          <a:blip r:embed="rId3"/>
          <a:srcRect l="32329" t="31419" r="30347" b="37576"/>
          <a:stretch/>
        </p:blipFill>
        <p:spPr>
          <a:xfrm>
            <a:off x="2223531" y="2348880"/>
            <a:ext cx="7073413" cy="36724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954118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ema">
  <a:themeElements>
    <a:clrScheme name="Kontor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ontor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ontor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-tema">
  <a:themeElements>
    <a:clrScheme name="Kontor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ontor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ontor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48</TotalTime>
  <Words>782</Words>
  <Application>Microsoft Office PowerPoint</Application>
  <PresentationFormat>Widescreen</PresentationFormat>
  <Paragraphs>115</Paragraphs>
  <Slides>16</Slides>
  <Notes>16</Notes>
  <HiddenSlides>0</HiddenSlides>
  <MMClips>0</MMClips>
  <ScaleCrop>false</ScaleCrop>
  <HeadingPairs>
    <vt:vector size="6" baseType="variant">
      <vt:variant>
        <vt:lpstr>Benyttede skrifttyper</vt:lpstr>
      </vt:variant>
      <vt:variant>
        <vt:i4>7</vt:i4>
      </vt:variant>
      <vt:variant>
        <vt:lpstr>Tema</vt:lpstr>
      </vt:variant>
      <vt:variant>
        <vt:i4>1</vt:i4>
      </vt:variant>
      <vt:variant>
        <vt:lpstr>Slidetitler</vt:lpstr>
      </vt:variant>
      <vt:variant>
        <vt:i4>16</vt:i4>
      </vt:variant>
    </vt:vector>
  </HeadingPairs>
  <TitlesOfParts>
    <vt:vector size="24" baseType="lpstr">
      <vt:lpstr>ＭＳ Ｐゴシック</vt:lpstr>
      <vt:lpstr>Arial</vt:lpstr>
      <vt:lpstr>Calibri</vt:lpstr>
      <vt:lpstr>Calibri Light</vt:lpstr>
      <vt:lpstr>Tw Cen MT</vt:lpstr>
      <vt:lpstr>Tw Cen MT Condensed</vt:lpstr>
      <vt:lpstr>Wingdings</vt:lpstr>
      <vt:lpstr>Office-tema</vt:lpstr>
      <vt:lpstr>Informationssøgning  3.G - SOP </vt:lpstr>
      <vt:lpstr>Emnet</vt:lpstr>
      <vt:lpstr>EMNEORD - EMNEORD - EMNEORD </vt:lpstr>
      <vt:lpstr>PROBLEMFORMULERING</vt:lpstr>
      <vt:lpstr>PROBLEMFORMULERING</vt:lpstr>
      <vt:lpstr>Søgeord/emneord</vt:lpstr>
      <vt:lpstr>SØGESTRATEGI</vt:lpstr>
      <vt:lpstr>Kædesøgning </vt:lpstr>
      <vt:lpstr>BLOKSØGNING </vt:lpstr>
      <vt:lpstr>OG - ELLER - IKKE </vt:lpstr>
      <vt:lpstr>Google</vt:lpstr>
      <vt:lpstr>Google Scholar</vt:lpstr>
      <vt:lpstr>Bibliotek.dk</vt:lpstr>
      <vt:lpstr>Gale in context: science </vt:lpstr>
      <vt:lpstr>Open access</vt:lpstr>
      <vt:lpstr>Husk!</vt:lpstr>
    </vt:vector>
  </TitlesOfParts>
  <Company>Holstebro Kommune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PowerPoint-præsentation</dc:title>
  <dc:creator>Elisabeth Sode Kaper Buch (Holstebro Kommune)</dc:creator>
  <cp:lastModifiedBy>Elisabeth Sode Kaper Buch (Holstebro Kommune)</cp:lastModifiedBy>
  <cp:revision>6</cp:revision>
  <dcterms:created xsi:type="dcterms:W3CDTF">2020-08-27T08:55:43Z</dcterms:created>
  <dcterms:modified xsi:type="dcterms:W3CDTF">2020-08-27T09:43:50Z</dcterms:modified>
</cp:coreProperties>
</file>